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8"/>
  </p:notesMasterIdLst>
  <p:sldIdLst>
    <p:sldId id="256" r:id="rId2"/>
    <p:sldId id="286" r:id="rId3"/>
    <p:sldId id="259" r:id="rId4"/>
    <p:sldId id="301" r:id="rId5"/>
    <p:sldId id="302" r:id="rId6"/>
    <p:sldId id="303" r:id="rId7"/>
    <p:sldId id="304" r:id="rId8"/>
    <p:sldId id="263" r:id="rId9"/>
    <p:sldId id="257" r:id="rId10"/>
    <p:sldId id="284" r:id="rId11"/>
    <p:sldId id="298" r:id="rId12"/>
    <p:sldId id="297" r:id="rId13"/>
    <p:sldId id="289" r:id="rId14"/>
    <p:sldId id="291" r:id="rId15"/>
    <p:sldId id="292" r:id="rId16"/>
    <p:sldId id="293" r:id="rId17"/>
    <p:sldId id="266" r:id="rId18"/>
    <p:sldId id="267" r:id="rId19"/>
    <p:sldId id="278" r:id="rId20"/>
    <p:sldId id="294" r:id="rId21"/>
    <p:sldId id="295" r:id="rId22"/>
    <p:sldId id="268" r:id="rId23"/>
    <p:sldId id="299" r:id="rId24"/>
    <p:sldId id="269" r:id="rId25"/>
    <p:sldId id="272" r:id="rId26"/>
    <p:sldId id="270" r:id="rId27"/>
    <p:sldId id="271" r:id="rId28"/>
    <p:sldId id="274" r:id="rId29"/>
    <p:sldId id="277" r:id="rId30"/>
    <p:sldId id="275" r:id="rId31"/>
    <p:sldId id="288" r:id="rId32"/>
    <p:sldId id="290" r:id="rId33"/>
    <p:sldId id="305" r:id="rId34"/>
    <p:sldId id="273" r:id="rId35"/>
    <p:sldId id="287" r:id="rId36"/>
    <p:sldId id="30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045A3-B84A-4E6E-9B1E-1A26A2ED2FA4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0A130-3190-4845-9F3E-3E704DABC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50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0A130-3190-4845-9F3E-3E704DABCC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6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0A130-3190-4845-9F3E-3E704DABCC2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5F9F58-A298-429D-8691-3CD0BFAFFB3C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D1FEE9-CBBC-4864-AC4E-6A7D09CBB95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4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9F58-A298-429D-8691-3CD0BFAFFB3C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E9-CBBC-4864-AC4E-6A7D09CBB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8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9F58-A298-429D-8691-3CD0BFAFFB3C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E9-CBBC-4864-AC4E-6A7D09CBB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2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9F58-A298-429D-8691-3CD0BFAFFB3C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E9-CBBC-4864-AC4E-6A7D09CBB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70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9F58-A298-429D-8691-3CD0BFAFFB3C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E9-CBBC-4864-AC4E-6A7D09CBB95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7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9F58-A298-429D-8691-3CD0BFAFFB3C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E9-CBBC-4864-AC4E-6A7D09CBB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78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9F58-A298-429D-8691-3CD0BFAFFB3C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E9-CBBC-4864-AC4E-6A7D09CBB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9F58-A298-429D-8691-3CD0BFAFFB3C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E9-CBBC-4864-AC4E-6A7D09CBB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65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9F58-A298-429D-8691-3CD0BFAFFB3C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E9-CBBC-4864-AC4E-6A7D09CBB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70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9F58-A298-429D-8691-3CD0BFAFFB3C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E9-CBBC-4864-AC4E-6A7D09CBB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98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9F58-A298-429D-8691-3CD0BFAFFB3C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E9-CBBC-4864-AC4E-6A7D09CBB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4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F5F9F58-A298-429D-8691-3CD0BFAFFB3C}" type="datetimeFigureOut">
              <a:rPr lang="en-GB" smtClean="0"/>
              <a:t>31/07/2025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DD1FEE9-CBBC-4864-AC4E-6A7D09CBB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35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lunate-1?lang=gb" TargetMode="External"/><Relationship Id="rId2" Type="http://schemas.openxmlformats.org/officeDocument/2006/relationships/hyperlink" Target="https://radiopaedia.org/articles/capitate?lang=g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diopaedia.org/articles/scaphoid-1?lang=gb" TargetMode="External"/><Relationship Id="rId5" Type="http://schemas.openxmlformats.org/officeDocument/2006/relationships/hyperlink" Target="https://radiopaedia.org/articles/hamate?lang=gb" TargetMode="External"/><Relationship Id="rId4" Type="http://schemas.openxmlformats.org/officeDocument/2006/relationships/hyperlink" Target="https://radiopaedia.org/articles/triquetrum?lang=gb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9718-A69F-BED9-1DAA-0772BC1B46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SNAC &amp; SLAC  WRIST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5B7F4-CDCE-EF3C-440A-6F4AFAED86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91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939E-3E87-66DE-1F29-E11C5EC4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4F827-3A5B-FEE1-57ED-CC81B8DCB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 a SNAC wrist, the proximal scaphoid fragment usually remains attached to the lunate (which rotate together during extension), while the distal scaphoid fragment rotates into flexion.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This results in abnormal contact in the </a:t>
            </a:r>
            <a:r>
              <a:rPr lang="en-US" sz="2800" dirty="0" err="1">
                <a:solidFill>
                  <a:schemeClr val="tx1"/>
                </a:solidFill>
              </a:rPr>
              <a:t>radioscaphoid</a:t>
            </a:r>
            <a:r>
              <a:rPr lang="en-US" sz="2800" dirty="0">
                <a:solidFill>
                  <a:schemeClr val="tx1"/>
                </a:solidFill>
              </a:rPr>
              <a:t> compartment leading to arthritis changes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3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7FCF-6421-6935-36E0-0A4445E3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A0C9ED-C66C-800A-37F0-E80F2ED49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061" y="943276"/>
            <a:ext cx="5321849" cy="51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7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D858-45E8-B646-C35B-124E101B3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981B1A-959E-5169-D92D-96B16F1EC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904" y="871888"/>
            <a:ext cx="8032913" cy="5114223"/>
          </a:xfrm>
        </p:spPr>
      </p:pic>
    </p:spTree>
    <p:extLst>
      <p:ext uri="{BB962C8B-B14F-4D97-AF65-F5344CB8AC3E}">
        <p14:creationId xmlns:p14="http://schemas.microsoft.com/office/powerpoint/2010/main" val="304250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86A0-6BEC-0E39-26CC-01AFBA3D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122806-3F5A-1C4E-3569-2C81E1A58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7844" y="1375856"/>
            <a:ext cx="8596312" cy="3665280"/>
          </a:xfrm>
        </p:spPr>
      </p:pic>
    </p:spTree>
    <p:extLst>
      <p:ext uri="{BB962C8B-B14F-4D97-AF65-F5344CB8AC3E}">
        <p14:creationId xmlns:p14="http://schemas.microsoft.com/office/powerpoint/2010/main" val="164830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055F-1616-201C-7EC7-D7C456A7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Scaphoid Lunate Advanced Collapse (SLAC)</a:t>
            </a:r>
            <a:b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endParaRPr lang="en-GB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D8066F07-2F5C-2903-2260-8E45BD61BE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17133"/>
            <a:ext cx="4155149" cy="447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72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C88903-EC85-B419-9F22-8466D4F2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826768-7752-0DD5-C765-AE422E49E1A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F3EB3-40A1-2D52-E3E4-E0420B090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1655545"/>
            <a:ext cx="3931920" cy="4059455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26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Arthritis develops due to chronic dissociation between scaphoid and lunate.</a:t>
            </a:r>
          </a:p>
          <a:p>
            <a:pPr fontAlgn="base"/>
            <a:endParaRPr lang="en-US" sz="2600" dirty="0">
              <a:solidFill>
                <a:srgbClr val="232323"/>
              </a:solidFill>
              <a:latin typeface="Roboto" panose="02000000000000000000" pitchFamily="2" charset="0"/>
            </a:endParaRPr>
          </a:p>
          <a:p>
            <a:pPr fontAlgn="base"/>
            <a:endParaRPr lang="en-US" sz="2600" b="0" i="0" dirty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  <a:p>
            <a:pPr fontAlgn="base"/>
            <a:r>
              <a:rPr lang="en-US" sz="2600" dirty="0">
                <a:solidFill>
                  <a:srgbClr val="232323"/>
                </a:solidFill>
                <a:latin typeface="Roboto" panose="02000000000000000000" pitchFamily="2" charset="0"/>
              </a:rPr>
              <a:t>Causes: </a:t>
            </a:r>
          </a:p>
          <a:p>
            <a:pPr fontAlgn="base"/>
            <a:r>
              <a:rPr lang="en-US" sz="2600" dirty="0">
                <a:solidFill>
                  <a:srgbClr val="232323"/>
                </a:solidFill>
                <a:latin typeface="Roboto" panose="02000000000000000000" pitchFamily="2" charset="0"/>
              </a:rPr>
              <a:t>Trauma </a:t>
            </a:r>
          </a:p>
          <a:p>
            <a:pPr fontAlgn="base"/>
            <a:r>
              <a:rPr lang="en-US" sz="2600" dirty="0">
                <a:solidFill>
                  <a:srgbClr val="232323"/>
                </a:solidFill>
                <a:latin typeface="Roboto" panose="02000000000000000000" pitchFamily="2" charset="0"/>
              </a:rPr>
              <a:t>RA </a:t>
            </a:r>
          </a:p>
          <a:p>
            <a:pPr fontAlgn="base"/>
            <a:r>
              <a:rPr lang="en-US" sz="2600" dirty="0">
                <a:solidFill>
                  <a:srgbClr val="232323"/>
                </a:solidFill>
                <a:latin typeface="Roboto" panose="02000000000000000000" pitchFamily="2" charset="0"/>
              </a:rPr>
              <a:t>CPPD</a:t>
            </a:r>
          </a:p>
          <a:p>
            <a:pPr fontAlgn="base"/>
            <a:endParaRPr lang="en-US" dirty="0">
              <a:solidFill>
                <a:srgbClr val="232323"/>
              </a:solidFill>
              <a:latin typeface="Roboto" panose="02000000000000000000" pitchFamily="2" charset="0"/>
            </a:endParaRPr>
          </a:p>
          <a:p>
            <a:pPr marL="45720" indent="0" fontAlgn="base">
              <a:buNone/>
            </a:pPr>
            <a:endParaRPr lang="en-US" dirty="0">
              <a:solidFill>
                <a:srgbClr val="232323"/>
              </a:solidFill>
              <a:latin typeface="Roboto" panose="02000000000000000000" pitchFamily="2" charset="0"/>
            </a:endParaRPr>
          </a:p>
          <a:p>
            <a:pPr fontAlgn="base"/>
            <a:endParaRPr lang="en-US" b="0" i="0" dirty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0D80F-6DAD-EB08-AB83-5F499102A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206" y="1203158"/>
            <a:ext cx="5307129" cy="42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05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1DEF-0AB5-318B-36BB-E8C1BEE8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Pathoanatomy</a:t>
            </a:r>
            <a:br>
              <a:rPr lang="en-US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C81A-D316-BF20-3D9D-45622B2BE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chronic SL ligament injury creates a </a:t>
            </a:r>
            <a:r>
              <a:rPr lang="en-US" b="0" i="0" dirty="0">
                <a:solidFill>
                  <a:srgbClr val="395D89"/>
                </a:solidFill>
                <a:effectLst/>
                <a:latin typeface="Roboto" panose="02000000000000000000" pitchFamily="2" charset="0"/>
              </a:rPr>
              <a:t>DISI deformity</a:t>
            </a:r>
            <a:r>
              <a:rPr lang="en-US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 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scaphoid is flexed and lunate is extended as scapholunate ligament no longer restrains this articulation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scapholunate angle &gt; 70 degrees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lunate extended &gt; 10 degrees past neutral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75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31D2-28EF-3C7F-18C3-B8BA9ECB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F1621-1E80-7116-DB5D-EB765BBBF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Symptoms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32323"/>
              </a:solidFill>
              <a:latin typeface="Roboto" panose="02000000000000000000" pitchFamily="2" charset="0"/>
            </a:endParaRPr>
          </a:p>
          <a:p>
            <a:pPr marL="0" indent="0" algn="l" fontAlgn="base">
              <a:buNone/>
            </a:pPr>
            <a:r>
              <a:rPr lang="en-US" sz="28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weakness</a:t>
            </a:r>
          </a:p>
          <a:p>
            <a:pPr marL="0" indent="0" algn="l" fontAlgn="base">
              <a:buNone/>
            </a:pPr>
            <a:r>
              <a:rPr lang="en-US" sz="28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reduced grip and pinch strength</a:t>
            </a:r>
          </a:p>
          <a:p>
            <a:pPr marL="0" indent="0" algn="l" fontAlgn="base">
              <a:buNone/>
            </a:pPr>
            <a:r>
              <a:rPr lang="en-US" sz="28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stiffness with extension and radial deviation</a:t>
            </a:r>
          </a:p>
          <a:p>
            <a:pPr marL="0" indent="0" algn="l" fontAlgn="base">
              <a:buNone/>
            </a:pPr>
            <a:r>
              <a:rPr lang="en-US" sz="2800" dirty="0">
                <a:solidFill>
                  <a:srgbClr val="232323"/>
                </a:solidFill>
                <a:latin typeface="Roboto" panose="02000000000000000000" pitchFamily="2" charset="0"/>
              </a:rPr>
              <a:t>Tenderness over</a:t>
            </a:r>
            <a:r>
              <a:rPr lang="en-GB" sz="28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scapholunate ligament dorsally</a:t>
            </a:r>
            <a:endParaRPr lang="en-US" sz="2800" b="0" i="0" dirty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78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BD74-1C7D-4BA0-A4A2-7102F5E0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E929E-1A71-3EA6-9E5E-55C28E111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966" y="1736490"/>
            <a:ext cx="8596668" cy="3901440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Physical exam </a:t>
            </a:r>
          </a:p>
          <a:p>
            <a:pPr marL="0" indent="0" algn="l" fontAlgn="base">
              <a:buNone/>
            </a:pPr>
            <a:endParaRPr lang="en-US" sz="2400" b="0" i="0" dirty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  <a:p>
            <a:pPr marL="0" indent="0" algn="l" fontAlgn="base">
              <a:buNone/>
            </a:pPr>
            <a:r>
              <a:rPr lang="en-US" sz="24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localized tenderness of the </a:t>
            </a:r>
            <a:r>
              <a:rPr lang="en-US" sz="2400" b="0" i="0" dirty="0" err="1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radioscaphoid</a:t>
            </a:r>
            <a:r>
              <a:rPr lang="en-US" sz="24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 articulation</a:t>
            </a:r>
          </a:p>
          <a:p>
            <a:pPr marL="0" indent="0" algn="l" fontAlgn="base">
              <a:buNone/>
            </a:pPr>
            <a:endParaRPr lang="en-US" sz="2400" b="0" i="0" dirty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  <a:p>
            <a:pPr marL="0" indent="0" algn="l" fontAlgn="base">
              <a:buNone/>
            </a:pPr>
            <a:r>
              <a:rPr lang="en-US" sz="24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decreased wrist motion on extension and radial deviation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395D89"/>
                </a:solidFill>
                <a:effectLst/>
                <a:latin typeface="Roboto" panose="02000000000000000000" pitchFamily="2" charset="0"/>
              </a:rPr>
              <a:t>Watson scaphoid shift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036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DA4B2-889E-9D47-31BC-9D5BC8E2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findings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D2D0-EEE4-00DA-85DD-594C16850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26485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radioscaphoid</a:t>
            </a:r>
            <a:r>
              <a:rPr lang="en-US" dirty="0">
                <a:solidFill>
                  <a:schemeClr val="tx1"/>
                </a:solidFill>
              </a:rPr>
              <a:t> narrowing,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capitolunate</a:t>
            </a:r>
            <a:r>
              <a:rPr lang="en-US" dirty="0">
                <a:solidFill>
                  <a:schemeClr val="tx1"/>
                </a:solidFill>
              </a:rPr>
              <a:t> narrowing, </a:t>
            </a:r>
          </a:p>
          <a:p>
            <a:r>
              <a:rPr lang="en-US" dirty="0">
                <a:solidFill>
                  <a:schemeClr val="tx1"/>
                </a:solidFill>
              </a:rPr>
              <a:t>cyst formation, </a:t>
            </a:r>
          </a:p>
          <a:p>
            <a:r>
              <a:rPr lang="en-US" dirty="0">
                <a:solidFill>
                  <a:schemeClr val="tx1"/>
                </a:solidFill>
              </a:rPr>
              <a:t> pronounced dorsal intercalated segment instability(DISI)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Note: The </a:t>
            </a:r>
            <a:r>
              <a:rPr lang="en-US" dirty="0" err="1">
                <a:solidFill>
                  <a:schemeClr val="tx1"/>
                </a:solidFill>
              </a:rPr>
              <a:t>radiolunate</a:t>
            </a:r>
            <a:r>
              <a:rPr lang="en-US" dirty="0">
                <a:solidFill>
                  <a:schemeClr val="tx1"/>
                </a:solidFill>
              </a:rPr>
              <a:t> joint usually is spared in early stages but may show degenerative changes as the arthritis becomes more diffuse.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5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3B2293-5C63-D912-591B-A234E419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1D6417-7152-2CDE-C84A-02A2AACBAF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3634" y="1488281"/>
            <a:ext cx="4022366" cy="388143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3858D26-F0E9-F6CE-CCBB-AEE2004F6A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2362" y="1488280"/>
            <a:ext cx="3706004" cy="3881437"/>
          </a:xfrm>
        </p:spPr>
      </p:pic>
    </p:spTree>
    <p:extLst>
      <p:ext uri="{BB962C8B-B14F-4D97-AF65-F5344CB8AC3E}">
        <p14:creationId xmlns:p14="http://schemas.microsoft.com/office/powerpoint/2010/main" val="715195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7C58-7697-08A5-19CE-3E389F85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74BCA-759F-D2E6-F3D9-49B0B362F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resultant scaphoid flexion and lunate extension creates abnormal distribution of forces across midcarpal and radiocarpal joints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232323"/>
              </a:solidFill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initially affects the 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radioscaphoid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joint and progresses to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capitolunate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joint</a:t>
            </a:r>
          </a:p>
          <a:p>
            <a:pPr marL="45720" indent="0" algn="l" fontAlgn="base">
              <a:buNone/>
            </a:pPr>
            <a:endParaRPr lang="en-US" b="0" i="0" dirty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notably the 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radiolunate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joint is spared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87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9CD9-8948-8049-D377-E5758A32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5A4C58-C0F8-8B52-87AD-D7EACE2F1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060" y="1287780"/>
            <a:ext cx="9423400" cy="4038600"/>
          </a:xfrm>
        </p:spPr>
      </p:pic>
    </p:spTree>
    <p:extLst>
      <p:ext uri="{BB962C8B-B14F-4D97-AF65-F5344CB8AC3E}">
        <p14:creationId xmlns:p14="http://schemas.microsoft.com/office/powerpoint/2010/main" val="896018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52D8-8C34-A454-6DC0-0B56326C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AA04E-E7A5-6009-52DD-A557EDAE3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Non op management</a:t>
            </a:r>
          </a:p>
          <a:p>
            <a:endParaRPr lang="en-US" b="1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Rest </a:t>
            </a:r>
          </a:p>
          <a:p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NSAIDS</a:t>
            </a:r>
          </a:p>
          <a:p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Splint </a:t>
            </a:r>
          </a:p>
          <a:p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Activity modification</a:t>
            </a:r>
          </a:p>
          <a:p>
            <a:endParaRPr lang="en-US" b="1" dirty="0">
              <a:solidFill>
                <a:srgbClr val="395D89"/>
              </a:solidFill>
              <a:latin typeface="Roboto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256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132E-0354-3B46-6166-C5279203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management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4656A-0A8C-FBBA-F3A2-0380A3CF0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Stage 1 SLAC/SNAC</a:t>
            </a:r>
          </a:p>
          <a:p>
            <a:pPr>
              <a:buFontTx/>
              <a:buChar char="-"/>
            </a:pPr>
            <a:endParaRPr lang="en-US" b="1" dirty="0">
              <a:solidFill>
                <a:srgbClr val="395D89"/>
              </a:solidFill>
              <a:latin typeface="Roboto" panose="02000000000000000000" pitchFamily="2" charset="0"/>
            </a:endParaRPr>
          </a:p>
          <a:p>
            <a:r>
              <a:rPr lang="en-US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PIN &amp; AIN denervation </a:t>
            </a:r>
          </a:p>
          <a:p>
            <a:endParaRPr lang="en-US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r>
              <a:rPr lang="en-US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radial </a:t>
            </a:r>
            <a:r>
              <a:rPr lang="en-US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styloidectomy</a:t>
            </a:r>
            <a:r>
              <a:rPr lang="en-US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plus scapholunate reduction and stabilization</a:t>
            </a:r>
          </a:p>
          <a:p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r>
              <a:rPr lang="en-GB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distal pole excision</a:t>
            </a:r>
            <a:r>
              <a:rPr lang="en-US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- can increase the DISI instability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108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3FA3-9ED5-CB71-AABC-B21F4880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row carpectomy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00DEC-4B88-C794-2487-EFAD0900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129" y="1691639"/>
            <a:ext cx="9872871" cy="4478154"/>
          </a:xfrm>
        </p:spPr>
        <p:txBody>
          <a:bodyPr>
            <a:normAutofit fontScale="77500" lnSpcReduction="20000"/>
          </a:bodyPr>
          <a:lstStyle/>
          <a:p>
            <a:r>
              <a:rPr lang="en-GB" sz="31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Stage II </a:t>
            </a:r>
          </a:p>
          <a:p>
            <a:r>
              <a:rPr lang="en-US" sz="3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r>
              <a:rPr lang="en-US" sz="3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PRC involves excising the scaphoid, lunate, and triquetrum</a:t>
            </a:r>
          </a:p>
          <a:p>
            <a:endParaRPr lang="en-US" sz="31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US" sz="3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capitate to articulate with the radius. </a:t>
            </a:r>
          </a:p>
          <a:p>
            <a:endParaRPr lang="en-US" sz="31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US" sz="3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Intact cartilage of the capitate and lunate fossa of the radius and preservation of the RSC ligament are key in PRC</a:t>
            </a:r>
          </a:p>
          <a:p>
            <a:endParaRPr lang="en-US" sz="31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US" sz="3100" b="0" i="0" dirty="0">
                <a:solidFill>
                  <a:srgbClr val="395D89"/>
                </a:solidFill>
                <a:effectLst/>
                <a:latin typeface="Roboto" panose="02000000000000000000" pitchFamily="2" charset="0"/>
              </a:rPr>
              <a:t>procedure should be avoided if there are capitate head degenerative changes</a:t>
            </a:r>
            <a:endParaRPr lang="en-US" sz="3100" b="0" i="0" dirty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3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93A873-3310-0F7D-374F-7812F57B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BCBC29-28BD-5298-3B67-06836A84C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128AC88-F205-96B5-FDCB-B929237FE8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6406" y="1907537"/>
            <a:ext cx="3293280" cy="33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EAED6C-4B0C-0A76-5BD5-9DC53A9A6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DAD3BA2-EA0C-E9F3-9B22-54EDEBD6B9A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31" y="2062480"/>
            <a:ext cx="2872212" cy="33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07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B669A-71DA-84B2-7B4A-F185DB95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Status post-proximal row carpectomy ">
            <a:extLst>
              <a:ext uri="{FF2B5EF4-FFF2-40B4-BE49-F238E27FC236}">
                <a16:creationId xmlns:a16="http://schemas.microsoft.com/office/drawing/2014/main" id="{498A8175-18AD-913A-7DED-29F3A85B60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69" y="872723"/>
            <a:ext cx="6570662" cy="53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99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C426-FB89-28F9-BF8E-9091EAD8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DC2A9-8D7B-1FF3-D362-F801E6CAA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r>
              <a:rPr lang="en-US" sz="3200" b="1" i="0" dirty="0">
                <a:solidFill>
                  <a:srgbClr val="395D89"/>
                </a:solidFill>
                <a:effectLst/>
                <a:latin typeface="Roboto" panose="02000000000000000000" pitchFamily="2" charset="0"/>
              </a:rPr>
              <a:t>scaphoid excision and four corner fusion</a:t>
            </a:r>
            <a:endParaRPr lang="en-US" sz="3200" b="0" i="0" dirty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Indications</a:t>
            </a:r>
          </a:p>
          <a:p>
            <a:pPr marL="0" indent="0" algn="l" fontAlgn="base">
              <a:buNone/>
            </a:pPr>
            <a:endParaRPr lang="en-US" sz="2000" b="0" i="0" dirty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  <a:p>
            <a:pPr marL="0" indent="0" algn="l" fontAlgn="base">
              <a:buNone/>
            </a:pPr>
            <a:r>
              <a:rPr lang="en-US" sz="2000" b="0" i="0" dirty="0">
                <a:solidFill>
                  <a:srgbClr val="395D89"/>
                </a:solidFill>
                <a:effectLst/>
                <a:latin typeface="Roboto" panose="02000000000000000000" pitchFamily="2" charset="0"/>
              </a:rPr>
              <a:t>stage II and III</a:t>
            </a:r>
            <a:endParaRPr lang="en-US" sz="2000" b="0" i="0" dirty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  <a:p>
            <a:pPr marL="0" indent="0" algn="l" fontAlgn="base">
              <a:buNone/>
            </a:pPr>
            <a:r>
              <a:rPr lang="en-US" sz="20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retains 60% of wrist motion and 80% of grip strength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088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F8BE-7830-D412-58B4-E4CE94BF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E9F92-4D8B-9683-552E-04C28FC69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20" y="1124269"/>
            <a:ext cx="8596668" cy="4309880"/>
          </a:xfrm>
        </p:spPr>
        <p:txBody>
          <a:bodyPr/>
          <a:lstStyle/>
          <a:p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The procedure involves intercarpal arthrodesis of the </a:t>
            </a:r>
            <a:r>
              <a:rPr lang="en-US" b="0" i="0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capitate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lunate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triquetrum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, and </a:t>
            </a:r>
            <a:r>
              <a:rPr lang="en-US" b="0" i="0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hamate 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bones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The </a:t>
            </a:r>
            <a:r>
              <a:rPr lang="en-US" b="0" i="0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scaphoid</a:t>
            </a:r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 is resected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Movement through radio lunate joint  and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ulno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 carpal joint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CI: RL arthritis and ulnar carpal translation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</a:endParaRPr>
          </a:p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5D2CCDF-D549-CF67-F301-10405A90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96A5BA-E3E5-D995-75CD-FD9750F6B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543" y="1831721"/>
            <a:ext cx="6098290" cy="4175887"/>
          </a:xfrm>
        </p:spPr>
      </p:pic>
    </p:spTree>
    <p:extLst>
      <p:ext uri="{BB962C8B-B14F-4D97-AF65-F5344CB8AC3E}">
        <p14:creationId xmlns:p14="http://schemas.microsoft.com/office/powerpoint/2010/main" val="381479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EDA4-9065-FE2C-AFE8-7A7F6C85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Scaphoid blood supply 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5B372A-4F4A-975A-F898-1C4A446E96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40" y="1975305"/>
            <a:ext cx="6698297" cy="33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19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84EFB8-BE17-3CCE-20E4-C71F0652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9ED15C-E40A-1570-EDBF-7A9376478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Four-corner fusion (wrist) | Radiology Reference Article | Radiopaedia.org">
            <a:extLst>
              <a:ext uri="{FF2B5EF4-FFF2-40B4-BE49-F238E27FC236}">
                <a16:creationId xmlns:a16="http://schemas.microsoft.com/office/drawing/2014/main" id="{8304DA40-F4CF-BD80-59E3-EA37019154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729" y="1543736"/>
            <a:ext cx="3859236" cy="433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84F43A-0E75-B372-15A9-1B8AC5E4C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C0CA1CB-F037-278E-6A05-093E198871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90888" y="1510561"/>
            <a:ext cx="4093476" cy="4689688"/>
          </a:xfrm>
        </p:spPr>
      </p:pic>
    </p:spTree>
    <p:extLst>
      <p:ext uri="{BB962C8B-B14F-4D97-AF65-F5344CB8AC3E}">
        <p14:creationId xmlns:p14="http://schemas.microsoft.com/office/powerpoint/2010/main" val="2555269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ACA5-FD63-97DF-1D1D-DB7B1D9B7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PRC vs FCF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673B-C7F0-21DA-172E-FB5AB3B01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authors suggest PRC - if there is no midcarpal osteoarthritis</a:t>
            </a:r>
          </a:p>
          <a:p>
            <a:r>
              <a:rPr lang="en-US" dirty="0">
                <a:solidFill>
                  <a:schemeClr val="tx1"/>
                </a:solidFill>
              </a:rPr>
              <a:t>Simple procedure</a:t>
            </a:r>
          </a:p>
          <a:p>
            <a:r>
              <a:rPr lang="en-US" dirty="0">
                <a:solidFill>
                  <a:schemeClr val="tx1"/>
                </a:solidFill>
              </a:rPr>
              <a:t>Smaller learning curve </a:t>
            </a:r>
          </a:p>
          <a:p>
            <a:r>
              <a:rPr lang="en-US" dirty="0">
                <a:solidFill>
                  <a:schemeClr val="tx1"/>
                </a:solidFill>
              </a:rPr>
              <a:t>PRC lacks early postoperative hardware-related complications and provides comparable long-term outcomes. </a:t>
            </a:r>
          </a:p>
          <a:p>
            <a:r>
              <a:rPr lang="en-US" dirty="0">
                <a:solidFill>
                  <a:schemeClr val="tx1"/>
                </a:solidFill>
              </a:rPr>
              <a:t>Better range of movement than FCF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26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4101-AE0C-FF81-8AC7-3AECBA9C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5CE0-5653-4053-C94F-F0BBF5C3E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195" y="2084832"/>
            <a:ext cx="9720073" cy="4023360"/>
          </a:xfrm>
        </p:spPr>
        <p:txBody>
          <a:bodyPr/>
          <a:lstStyle/>
          <a:p>
            <a:endParaRPr lang="en-US" dirty="0">
              <a:solidFill>
                <a:srgbClr val="212121"/>
              </a:solidFill>
              <a:latin typeface="BlinkMacSystemFont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However, the risk of subsequent osteoarthritis is significantly higher in PRC patients </a:t>
            </a:r>
          </a:p>
          <a:p>
            <a:pPr marL="0" indent="0">
              <a:buNone/>
            </a:pPr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Grip strength, pain relief and subjective outcomes are similar in both treatment groups.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977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C593-03FF-ECA4-6C09-DFEF3F6E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BF0CF7-785C-C42D-14EC-BC3CBB5D9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120" y="833121"/>
            <a:ext cx="9872663" cy="176783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BED1A7-E614-65F0-40F3-143946E2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3227387"/>
            <a:ext cx="10782300" cy="15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89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6DB8B2-7D9F-DABF-3EB4-EB217FB6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49580"/>
            <a:ext cx="9875520" cy="1356360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395D89"/>
                </a:solidFill>
                <a:effectLst/>
                <a:latin typeface="Roboto" panose="02000000000000000000" pitchFamily="2" charset="0"/>
              </a:rPr>
              <a:t>wrist arthrodesis</a:t>
            </a:r>
            <a:br>
              <a:rPr lang="en-US" sz="24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</a:br>
            <a:endParaRPr lang="en-GB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BA66B7-A42F-49F6-CBAD-C226FEE16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9157" y="693738"/>
            <a:ext cx="4185623" cy="5762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8481D-5792-E3FC-AEE1-DC431C630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1354138"/>
            <a:ext cx="5418666" cy="4376102"/>
          </a:xfrm>
        </p:spPr>
        <p:txBody>
          <a:bodyPr>
            <a:normAutofit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95D89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sz="24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ndications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95D89"/>
                </a:solidFill>
                <a:effectLst/>
                <a:latin typeface="Roboto" panose="02000000000000000000" pitchFamily="2" charset="0"/>
              </a:rPr>
              <a:t>stage II and III </a:t>
            </a:r>
          </a:p>
          <a:p>
            <a:pPr marL="45720" indent="0" algn="l" fontAlgn="base">
              <a:buNone/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</a:rPr>
              <a:t>Pain  relief , but wrist movement is </a:t>
            </a:r>
            <a:r>
              <a:rPr lang="en-US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</a:rPr>
              <a:t>scarificed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endParaRPr lang="en-GB" sz="2400" dirty="0"/>
          </a:p>
          <a:p>
            <a:r>
              <a:rPr lang="en-GB" sz="2400" dirty="0">
                <a:solidFill>
                  <a:schemeClr val="tx1"/>
                </a:solidFill>
              </a:rPr>
              <a:t>Fuse in 10 -15 degrees if extension and slight ulnar deviation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Salvage procedure when others fail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EF57FF-4745-2F37-05A0-C452A4B2A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8" name="Picture 4" descr="Arthrodesis of the wrist with dorsal plate | Download Scientific Diagram">
            <a:extLst>
              <a:ext uri="{FF2B5EF4-FFF2-40B4-BE49-F238E27FC236}">
                <a16:creationId xmlns:a16="http://schemas.microsoft.com/office/drawing/2014/main" id="{4407A99D-9E36-3DBD-4B99-351B7EFF952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66" y="1511300"/>
            <a:ext cx="4596601" cy="37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63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DAF98C-2DA5-D49B-FF91-CCEB6038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855" y="594944"/>
            <a:ext cx="3931920" cy="782320"/>
          </a:xfrm>
        </p:spPr>
        <p:txBody>
          <a:bodyPr/>
          <a:lstStyle/>
          <a:p>
            <a:r>
              <a:rPr lang="en-US" sz="3200" dirty="0"/>
              <a:t>Wrist arthroplasty</a:t>
            </a:r>
            <a:endParaRPr lang="en-GB" sz="32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F4198E-F29E-1C36-32A8-4148C0E3426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AC43C1-E0EB-84B8-63CA-3A28688A5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1706880"/>
            <a:ext cx="3931920" cy="400812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Failed partial fusion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Severe SNAC/SLAC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Limited range of motion after </a:t>
            </a:r>
            <a:r>
              <a:rPr lang="en-US" sz="2800" dirty="0" err="1">
                <a:solidFill>
                  <a:schemeClr val="tx1"/>
                </a:solidFill>
              </a:rPr>
              <a:t>replacememnt</a:t>
            </a:r>
            <a:r>
              <a:rPr lang="en-US" sz="2800" dirty="0">
                <a:solidFill>
                  <a:schemeClr val="tx1"/>
                </a:solidFill>
              </a:rPr>
              <a:t> but good pain relief </a:t>
            </a: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AF0968-BB42-840B-3CC7-4EC6FFF4B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80" y="986104"/>
            <a:ext cx="5222743" cy="48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82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67936D-2370-84B7-3A51-DFEB7F22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080" y="2540000"/>
            <a:ext cx="9875520" cy="1356360"/>
          </a:xfrm>
        </p:spPr>
        <p:txBody>
          <a:bodyPr>
            <a:normAutofit/>
          </a:bodyPr>
          <a:lstStyle/>
          <a:p>
            <a:r>
              <a:rPr lang="en-US" sz="6000" dirty="0"/>
              <a:t>Thank you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49738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0F1C0-EF5B-E1BC-2C9D-57443B28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E1034E70-5237-B43E-9809-AE0C4313A2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37" y="945408"/>
            <a:ext cx="8539503" cy="46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0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6F002-3A1D-04AA-5540-F8A0B73F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2C145-AD78-532F-CE64-1FBBA02C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41E62C-3349-310F-F70C-F2A778835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114425"/>
            <a:ext cx="81153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9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F002-284D-D7C7-9E4A-3854928A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SLL Tear and DISI Deformity | Radsource">
            <a:extLst>
              <a:ext uri="{FF2B5EF4-FFF2-40B4-BE49-F238E27FC236}">
                <a16:creationId xmlns:a16="http://schemas.microsoft.com/office/drawing/2014/main" id="{BA001CAD-EC8E-97C9-47F2-A775F61507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27" y="528320"/>
            <a:ext cx="6377482" cy="55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4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582A-BC3C-0C8C-4D89-23924C2D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0987CB60-F2E8-83C1-4B64-FA38CFCD91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80" y="1103861"/>
            <a:ext cx="8412480" cy="54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9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8094-1CA5-0CAE-2DB2-4B42E23E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Scaphoid Nonunion Advanced Collapse (SNAC) 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A05FAA-A9F4-FB42-9CA8-96960D84BF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40" y="1792655"/>
            <a:ext cx="3761740" cy="44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6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2548-FA2C-CDE7-DE88-97D8205E6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466A-6134-1373-BB34-02E5C5A0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694" y="2123440"/>
            <a:ext cx="8596668" cy="3880773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specific pattern of progressive arthritis of the wrist that results from a chronic scaphoid nonunion.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32323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clinically - progressive wrist pain and wrist instability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32323"/>
              </a:solidFill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natural history of degenerative changes first occurs at the </a:t>
            </a:r>
            <a:r>
              <a:rPr lang="en-US" sz="2400" b="0" i="0" dirty="0" err="1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radioscaphoid</a:t>
            </a:r>
            <a:r>
              <a:rPr lang="en-US" sz="24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 area followed by </a:t>
            </a:r>
            <a:r>
              <a:rPr lang="en-US" sz="2400" b="0" i="0" dirty="0" err="1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pancarpal</a:t>
            </a:r>
            <a:r>
              <a:rPr lang="en-US" sz="2400" b="0" i="0" dirty="0">
                <a:solidFill>
                  <a:srgbClr val="232323"/>
                </a:solidFill>
                <a:effectLst/>
                <a:latin typeface="Roboto" panose="02000000000000000000" pitchFamily="2" charset="0"/>
              </a:rPr>
              <a:t> / midcarpal arthritis 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232323"/>
              </a:solidFill>
              <a:latin typeface="Roboto" panose="02000000000000000000" pitchFamily="2" charset="0"/>
            </a:endParaRPr>
          </a:p>
          <a:p>
            <a:pPr marL="0" indent="0" algn="l" fontAlgn="base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33665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2930</TotalTime>
  <Words>549</Words>
  <Application>Microsoft Office PowerPoint</Application>
  <PresentationFormat>Widescreen</PresentationFormat>
  <Paragraphs>118</Paragraphs>
  <Slides>36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BlinkMacSystemFont</vt:lpstr>
      <vt:lpstr>Calibri</vt:lpstr>
      <vt:lpstr>Corbel</vt:lpstr>
      <vt:lpstr>Open Sans</vt:lpstr>
      <vt:lpstr>Roboto</vt:lpstr>
      <vt:lpstr>Basis</vt:lpstr>
      <vt:lpstr>SNAC &amp; SLAC  WRIST </vt:lpstr>
      <vt:lpstr>PowerPoint Presentation</vt:lpstr>
      <vt:lpstr>Scaphoid blood supply </vt:lpstr>
      <vt:lpstr>PowerPoint Presentation</vt:lpstr>
      <vt:lpstr>PowerPoint Presentation</vt:lpstr>
      <vt:lpstr>PowerPoint Presentation</vt:lpstr>
      <vt:lpstr>PowerPoint Presentation</vt:lpstr>
      <vt:lpstr>Scaphoid Nonunion Advanced Collapse (SNAC)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Scaphoid Lunate Advanced Collapse (SLAC) </vt:lpstr>
      <vt:lpstr>PowerPoint Presentation</vt:lpstr>
      <vt:lpstr>Pathoanatomy </vt:lpstr>
      <vt:lpstr>PowerPoint Presentation</vt:lpstr>
      <vt:lpstr>PowerPoint Presentation</vt:lpstr>
      <vt:lpstr>Radiological findings</vt:lpstr>
      <vt:lpstr>PowerPoint Presentation</vt:lpstr>
      <vt:lpstr>PowerPoint Presentation</vt:lpstr>
      <vt:lpstr>Treatment </vt:lpstr>
      <vt:lpstr>Surgical management </vt:lpstr>
      <vt:lpstr>Proximal row carpectomy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PRC vs FCF </vt:lpstr>
      <vt:lpstr>PowerPoint Presentation</vt:lpstr>
      <vt:lpstr>PowerPoint Presentation</vt:lpstr>
      <vt:lpstr>wrist arthrodesis </vt:lpstr>
      <vt:lpstr>Wrist arthroplasty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Lakshmi Voruganti</dc:creator>
  <cp:lastModifiedBy>Stoneham Adam</cp:lastModifiedBy>
  <cp:revision>1</cp:revision>
  <dcterms:created xsi:type="dcterms:W3CDTF">2025-04-29T21:54:19Z</dcterms:created>
  <dcterms:modified xsi:type="dcterms:W3CDTF">2025-07-31T17:43:09Z</dcterms:modified>
</cp:coreProperties>
</file>