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63" r:id="rId4"/>
    <p:sldId id="289" r:id="rId5"/>
    <p:sldId id="271" r:id="rId6"/>
    <p:sldId id="272" r:id="rId7"/>
    <p:sldId id="273" r:id="rId8"/>
    <p:sldId id="274" r:id="rId9"/>
    <p:sldId id="258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83159" autoAdjust="0"/>
  </p:normalViewPr>
  <p:slideViewPr>
    <p:cSldViewPr snapToGrid="0">
      <p:cViewPr varScale="1">
        <p:scale>
          <a:sx n="38" d="100"/>
          <a:sy n="38" d="100"/>
        </p:scale>
        <p:origin x="920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F777E-9D9E-442F-A5F8-BDD6B48BC7DB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C9930-A34F-4FB3-B916-DAE81E6DF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2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Me &amp; my experience</a:t>
            </a:r>
          </a:p>
          <a:p>
            <a:endParaRPr lang="en-GB" dirty="0"/>
          </a:p>
          <a:p>
            <a:r>
              <a:rPr lang="en-GB" dirty="0"/>
              <a:t>WHERE?</a:t>
            </a:r>
          </a:p>
          <a:p>
            <a:r>
              <a:rPr lang="en-GB" dirty="0"/>
              <a:t>Undergraduate degrees Oxford &amp; Bristol graduated in 2011</a:t>
            </a:r>
          </a:p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Portsmouth in 2015 CST</a:t>
            </a:r>
          </a:p>
          <a:p>
            <a:r>
              <a:rPr lang="en-GB" dirty="0"/>
              <a:t>Back in 2018 and did 3 years of my </a:t>
            </a:r>
            <a:r>
              <a:rPr lang="en-GB" dirty="0" err="1"/>
              <a:t>SpR</a:t>
            </a:r>
            <a:r>
              <a:rPr lang="en-GB" dirty="0"/>
              <a:t> training </a:t>
            </a:r>
          </a:p>
          <a:p>
            <a:r>
              <a:rPr lang="en-GB" dirty="0"/>
              <a:t>Also worked in France, Australia, recently returned from a fellowship New Zealand returned for good to take up a locum consultant role</a:t>
            </a:r>
          </a:p>
          <a:p>
            <a:endParaRPr lang="en-GB" dirty="0"/>
          </a:p>
          <a:p>
            <a:r>
              <a:rPr lang="en-GB" dirty="0"/>
              <a:t>WHAT?</a:t>
            </a:r>
          </a:p>
          <a:p>
            <a:r>
              <a:rPr lang="en-GB" dirty="0"/>
              <a:t>Throughout my training in general surgery, plastic surgery, different orthopaedic subspecialities </a:t>
            </a:r>
          </a:p>
          <a:p>
            <a:r>
              <a:rPr lang="en-GB" dirty="0"/>
              <a:t>Treating patients children with spasticity (e.g. cerebral palsy)</a:t>
            </a:r>
          </a:p>
          <a:p>
            <a:r>
              <a:rPr lang="en-GB" dirty="0"/>
              <a:t>Adults with spasticity affecting the spine, foot &amp; ankle. </a:t>
            </a:r>
          </a:p>
          <a:p>
            <a:endParaRPr lang="en-GB" dirty="0"/>
          </a:p>
          <a:p>
            <a:r>
              <a:rPr lang="en-GB" dirty="0"/>
              <a:t>Further fellowship training in shoulder &amp; elbow </a:t>
            </a:r>
          </a:p>
          <a:p>
            <a:r>
              <a:rPr lang="en-GB" dirty="0"/>
              <a:t>Wrist &amp; hand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C9930-A34F-4FB3-B916-DAE81E6DFA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6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Medical term = increased muscle tone normally in a flexed position </a:t>
            </a:r>
          </a:p>
          <a:p>
            <a:r>
              <a:rPr lang="en-GB" dirty="0"/>
              <a:t>Difficulty relaxing </a:t>
            </a:r>
          </a:p>
          <a:p>
            <a:r>
              <a:rPr lang="en-GB" dirty="0"/>
              <a:t>Children = CP </a:t>
            </a:r>
          </a:p>
          <a:p>
            <a:r>
              <a:rPr lang="en-GB" dirty="0"/>
              <a:t>Adults = CP / CVA / trauma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C9930-A34F-4FB3-B916-DAE81E6DFA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14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C9930-A34F-4FB3-B916-DAE81E6DFA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10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is this important </a:t>
            </a:r>
          </a:p>
          <a:p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Clearly most important thing is to prevent the root cause</a:t>
            </a:r>
          </a:p>
          <a:p>
            <a:pPr marL="171450" indent="-171450">
              <a:buFontTx/>
              <a:buChar char="-"/>
            </a:pPr>
            <a:r>
              <a:rPr lang="en-GB" dirty="0"/>
              <a:t>Stop it getting worse </a:t>
            </a:r>
          </a:p>
          <a:p>
            <a:pPr marL="171450" indent="-171450">
              <a:buFontTx/>
              <a:buChar char="-"/>
            </a:pPr>
            <a:r>
              <a:rPr lang="en-GB" dirty="0"/>
              <a:t>Improve function </a:t>
            </a:r>
          </a:p>
          <a:p>
            <a:pPr marL="171450" indent="-171450">
              <a:buFontTx/>
              <a:buChar char="-"/>
            </a:pPr>
            <a:r>
              <a:rPr lang="en-GB" dirty="0"/>
              <a:t>Idea scenario: return to work, return to hobbies and activities, regain independence, function within society 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C9930-A34F-4FB3-B916-DAE81E6DFA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382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Different aims in this gentleman </a:t>
            </a:r>
          </a:p>
          <a:p>
            <a:endParaRPr lang="en-GB" dirty="0"/>
          </a:p>
          <a:p>
            <a:r>
              <a:rPr lang="en-GB" dirty="0"/>
              <a:t>Stirling Bunnell </a:t>
            </a:r>
          </a:p>
          <a:p>
            <a:r>
              <a:rPr lang="en-GB" dirty="0"/>
              <a:t>“When you have very little, then a little is a lot”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C9930-A34F-4FB3-B916-DAE81E6DFA5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5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Landscape of </a:t>
            </a:r>
            <a:r>
              <a:rPr lang="en-GB" dirty="0" err="1"/>
              <a:t>spasicity</a:t>
            </a:r>
            <a:r>
              <a:rPr lang="en-GB" dirty="0"/>
              <a:t> is changing </a:t>
            </a:r>
          </a:p>
          <a:p>
            <a:endParaRPr lang="en-GB" dirty="0"/>
          </a:p>
          <a:p>
            <a:r>
              <a:rPr lang="en-GB" dirty="0"/>
              <a:t>Increasing need</a:t>
            </a:r>
          </a:p>
          <a:p>
            <a:pPr lvl="1"/>
            <a:r>
              <a:rPr lang="en-GB" dirty="0"/>
              <a:t>Better diagnostics &amp; medication </a:t>
            </a:r>
          </a:p>
          <a:p>
            <a:pPr lvl="1"/>
            <a:r>
              <a:rPr lang="en-GB" dirty="0"/>
              <a:t>Higher survivorship following childhood illness or stroke as an adult </a:t>
            </a:r>
          </a:p>
          <a:p>
            <a:pPr lvl="1"/>
            <a:r>
              <a:rPr lang="en-GB" dirty="0"/>
              <a:t>More we can do (drugs, imaging, surgical expertise)</a:t>
            </a:r>
          </a:p>
          <a:p>
            <a:pPr lvl="1"/>
            <a:r>
              <a:rPr lang="en-GB" dirty="0"/>
              <a:t>Greater demand from patients who deserve to live more functional pain free lives.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C9930-A34F-4FB3-B916-DAE81E6DFA5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88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Considerations</a:t>
            </a:r>
          </a:p>
          <a:p>
            <a:endParaRPr lang="en-GB" dirty="0"/>
          </a:p>
          <a:p>
            <a:r>
              <a:rPr lang="en-GB" dirty="0"/>
              <a:t>Esoteric group of patients, specific needs, </a:t>
            </a:r>
          </a:p>
          <a:p>
            <a:r>
              <a:rPr lang="en-GB" dirty="0"/>
              <a:t>Difficult decision making </a:t>
            </a:r>
          </a:p>
          <a:p>
            <a:r>
              <a:rPr lang="en-GB" dirty="0"/>
              <a:t>Role of MDT</a:t>
            </a:r>
          </a:p>
          <a:p>
            <a:pPr lvl="1"/>
            <a:r>
              <a:rPr lang="en-GB" dirty="0"/>
              <a:t>UL surgeons (SKG), Radiology, plastics, hand therapy, more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C9930-A34F-4FB3-B916-DAE81E6DFA5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63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04DEF-D2A1-D7D6-DA29-41E64A0E2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DFDC9-CBC0-C5ED-252A-B97E9FE02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1AB02-8BA4-F151-C970-CC6330BF4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A4B2-1EB7-46BB-860F-94248AAE3306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50BFA-823D-247D-0139-D83D2486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E12CA-86BD-2C58-49D8-AFD43A16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C302-513B-423C-8D2E-997E316E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96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0152-2247-61D6-283B-D73E8B24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C444B-EDB5-15D4-4817-AE50A4D2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0B74F-4096-F736-24E2-052E699D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A4B2-1EB7-46BB-860F-94248AAE3306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8CA66-B9B3-2F63-E3C9-42DBB87D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D0518-A15F-0A33-C156-5F9D642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C302-513B-423C-8D2E-997E316E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04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6D43B-0D61-54BE-9458-079D48242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02AAE-4195-404A-4DB0-F60813D21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F40E3-EAC8-5BA5-79FB-24B35A953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A4B2-1EB7-46BB-860F-94248AAE3306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2052B-2926-9763-4A36-5D4B8887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93C62-1903-EF00-FC01-6647FE0A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C302-513B-423C-8D2E-997E316E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74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50135-7EAE-9399-AC7D-7BBDB670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F6065-4D2C-93B8-BB0E-D68BAD25F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C9069-BD82-314D-37BD-92996755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A4B2-1EB7-46BB-860F-94248AAE3306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E36CA-52A0-227C-6961-5F96E5BC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BFC32-FDE2-CC66-6A53-D1B7F370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C302-513B-423C-8D2E-997E316E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3FD9F-562A-D47D-B8DD-A278CDDD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8F685-C2E7-16D1-5063-EBAD9EBBB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02E1B-6E25-06DE-4F1F-ED5C3B69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A4B2-1EB7-46BB-860F-94248AAE3306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B8F4A-FAC8-1F07-59D5-F94A1BCD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95B53-EEF2-C9A3-4FEC-8C76C918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C302-513B-423C-8D2E-997E316E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63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A27B4-7136-2B36-FA0D-1933604F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E0EDE-A462-CB9C-FE06-85A43D9C4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91481-BD27-1B7D-8A6D-BE67B7BF5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BFBF1-2048-8D69-1E4B-0DFE87D6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A4B2-1EB7-46BB-860F-94248AAE3306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5E088-E205-9CF1-1624-2C3428C04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E0780-7DB9-C1A3-4273-9AE9FABE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C302-513B-423C-8D2E-997E316E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17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A503-A35E-7E03-82EA-D199B017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9A6B9-37C8-6A18-6429-88DAD1221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83E08-9777-593C-3678-7C8256E04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EF63B3-E23E-0B38-7C2C-4C534C677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96D8D-37AE-89E2-C1CD-D3022258C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26CAC-E00C-0332-A507-90B8AD07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A4B2-1EB7-46BB-860F-94248AAE3306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EE2E38-CD07-1674-731C-970B0AA97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E6CF2-A60C-7037-1CEB-FD172E93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C302-513B-423C-8D2E-997E316E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99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F8FEE-4F4E-6DBD-9F9C-652E4440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A66C1B-1E77-871E-E611-7C9AF81B0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A4B2-1EB7-46BB-860F-94248AAE3306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D5A8D-6D94-AAD4-4C12-4FCD8F371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D8C75-78A8-52A1-54AA-B72B7B86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C302-513B-423C-8D2E-997E316E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20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D6F5ED-89D7-1ECF-3650-0F406B1D0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A4B2-1EB7-46BB-860F-94248AAE3306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BB89A-D4BD-C38A-CB30-CAA0C03F8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DF820-E230-DAF6-5E23-E91BC6F8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C302-513B-423C-8D2E-997E316E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07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E305D-3AE3-4B03-D679-D32501E3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E3CBF-F967-A1ED-EAF4-E46061709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BBC83-206C-3717-237C-03C3FB39D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F6149-2894-243A-A29C-CB3848720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A4B2-1EB7-46BB-860F-94248AAE3306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80F51-EF67-6345-E1C1-8377C578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8D6E8-FE02-B6A3-AFCE-901EFC96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C302-513B-423C-8D2E-997E316E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4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7AF0-A04D-8C7A-476F-D1E3BCB7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30E1C-8BF3-2F8E-4939-63CEB5ADD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79A04-C7E5-2596-C6CD-BE778327A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2CF7B-CC54-3134-4023-CF9C4389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A4B2-1EB7-46BB-860F-94248AAE3306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68243-8425-5B03-FF2A-06B000CF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A2778-899C-134A-230F-23D4C43B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C302-513B-423C-8D2E-997E316E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96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121F2-BAD5-3401-974E-D949C9CE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0F625-9DCE-0A03-2479-D6827DA59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1AC9C-1260-70A8-3CC9-6484111FD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FA4B2-1EB7-46BB-860F-94248AAE3306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D4C8D-29FF-7230-A962-DC53F40E4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2D55F-D9D3-3E6C-E3F6-D429E15A0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3C302-513B-423C-8D2E-997E316E8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1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7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enerated image">
            <a:extLst>
              <a:ext uri="{FF2B5EF4-FFF2-40B4-BE49-F238E27FC236}">
                <a16:creationId xmlns:a16="http://schemas.microsoft.com/office/drawing/2014/main" id="{E599A201-F839-B573-8673-BFAC21848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02A6CE-CC7F-7483-E9E5-27E97DF82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568147"/>
          </a:xfrm>
        </p:spPr>
        <p:txBody>
          <a:bodyPr>
            <a:normAutofit/>
          </a:bodyPr>
          <a:lstStyle/>
          <a:p>
            <a:r>
              <a:rPr lang="en-GB" sz="5400" b="1" dirty="0"/>
              <a:t>Adult spasticity </a:t>
            </a:r>
            <a:r>
              <a:rPr lang="en-GB" sz="4400" b="1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122C1-3C0C-E7BC-F5D9-9284EFF3D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43884"/>
            <a:ext cx="9144000" cy="1655762"/>
          </a:xfrm>
        </p:spPr>
        <p:txBody>
          <a:bodyPr/>
          <a:lstStyle/>
          <a:p>
            <a:r>
              <a:rPr lang="en-GB" sz="3200" dirty="0"/>
              <a:t>Mr Adam Stoneham </a:t>
            </a:r>
          </a:p>
          <a:p>
            <a:r>
              <a:rPr lang="en-GB" dirty="0"/>
              <a:t>BA MA (Oxon.) MBChB MRCS FRCS </a:t>
            </a:r>
            <a:r>
              <a:rPr lang="en-GB" dirty="0" err="1"/>
              <a:t>MFSEd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64414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4060D3-9D20-C514-4814-841ADF997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81" y="3488844"/>
            <a:ext cx="4907625" cy="3240000"/>
          </a:xfrm>
          <a:prstGeom prst="rect">
            <a:avLst/>
          </a:prstGeom>
        </p:spPr>
      </p:pic>
      <p:pic>
        <p:nvPicPr>
          <p:cNvPr id="5" name="Picture 2" descr="Surgery for Cerebral Palsy of the Arm ...">
            <a:extLst>
              <a:ext uri="{FF2B5EF4-FFF2-40B4-BE49-F238E27FC236}">
                <a16:creationId xmlns:a16="http://schemas.microsoft.com/office/drawing/2014/main" id="{985611EC-207C-7299-25D5-0F7E2E084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98" y="3488844"/>
            <a:ext cx="508625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Brain | Rehabilitation ...">
            <a:extLst>
              <a:ext uri="{FF2B5EF4-FFF2-40B4-BE49-F238E27FC236}">
                <a16:creationId xmlns:a16="http://schemas.microsoft.com/office/drawing/2014/main" id="{81D757C5-E17E-D352-7FE2-C9203860C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97" y="101942"/>
            <a:ext cx="508625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erebral Palsy and Functional Decline ...">
            <a:extLst>
              <a:ext uri="{FF2B5EF4-FFF2-40B4-BE49-F238E27FC236}">
                <a16:creationId xmlns:a16="http://schemas.microsoft.com/office/drawing/2014/main" id="{1B6E5B3D-4597-58C8-7968-0CA33A06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81" y="101942"/>
            <a:ext cx="490762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Poster, Print orthopedics / physiotherapy icon concept – rehabilitation,  healthcare, physical, 40x26.7 cm">
            <a:extLst>
              <a:ext uri="{FF2B5EF4-FFF2-40B4-BE49-F238E27FC236}">
                <a16:creationId xmlns:a16="http://schemas.microsoft.com/office/drawing/2014/main" id="{AABAE3F3-71D6-C691-5067-CCFC78B4B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14" y="1988654"/>
            <a:ext cx="4770079" cy="30003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r. Michael Tonkin">
            <a:extLst>
              <a:ext uri="{FF2B5EF4-FFF2-40B4-BE49-F238E27FC236}">
                <a16:creationId xmlns:a16="http://schemas.microsoft.com/office/drawing/2014/main" id="{A638B5EE-6CF6-E332-D26A-7333867D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" y="4399711"/>
            <a:ext cx="1766012" cy="24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34A264-5B8B-FD7B-1616-3750F36578D2}"/>
              </a:ext>
            </a:extLst>
          </p:cNvPr>
          <p:cNvSpPr/>
          <p:nvPr/>
        </p:nvSpPr>
        <p:spPr>
          <a:xfrm>
            <a:off x="1109609" y="6092575"/>
            <a:ext cx="9585789" cy="5342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“Multiple assessments by multiple professionals doing multiple things”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73883-EC61-9764-AFBA-1C0008D8DDE1}"/>
              </a:ext>
            </a:extLst>
          </p:cNvPr>
          <p:cNvSpPr/>
          <p:nvPr/>
        </p:nvSpPr>
        <p:spPr>
          <a:xfrm>
            <a:off x="4862213" y="350857"/>
            <a:ext cx="2576069" cy="5342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Some considerations…</a:t>
            </a:r>
          </a:p>
        </p:txBody>
      </p:sp>
      <p:sp>
        <p:nvSpPr>
          <p:cNvPr id="15" name="&quot;Not Allowed&quot; Symbol 14">
            <a:extLst>
              <a:ext uri="{FF2B5EF4-FFF2-40B4-BE49-F238E27FC236}">
                <a16:creationId xmlns:a16="http://schemas.microsoft.com/office/drawing/2014/main" id="{5467E14D-13CB-2FE8-4B85-32DF96A73368}"/>
              </a:ext>
            </a:extLst>
          </p:cNvPr>
          <p:cNvSpPr/>
          <p:nvPr/>
        </p:nvSpPr>
        <p:spPr>
          <a:xfrm>
            <a:off x="3582668" y="3585076"/>
            <a:ext cx="610219" cy="647700"/>
          </a:xfrm>
          <a:prstGeom prst="noSmoking">
            <a:avLst>
              <a:gd name="adj" fmla="val 1417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3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1ABE-59BB-0C53-FD97-D427C612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953" y="351725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B2A8-10D6-15C6-6A10-5941823CE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953" y="1812225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 descr="Image result for queen alexandra hospital portsmouth">
            <a:extLst>
              <a:ext uri="{FF2B5EF4-FFF2-40B4-BE49-F238E27FC236}">
                <a16:creationId xmlns:a16="http://schemas.microsoft.com/office/drawing/2014/main" id="{388E62D9-D6A6-18D7-3F8C-21FEC0E65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83581" y="2702992"/>
            <a:ext cx="7133057" cy="39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north shore hospital new zealand">
            <a:extLst>
              <a:ext uri="{FF2B5EF4-FFF2-40B4-BE49-F238E27FC236}">
                <a16:creationId xmlns:a16="http://schemas.microsoft.com/office/drawing/2014/main" id="{B425BDEB-B57F-B5B1-CCAF-0E4F11A26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8" y="0"/>
            <a:ext cx="7843326" cy="308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university hospital southampton">
            <a:extLst>
              <a:ext uri="{FF2B5EF4-FFF2-40B4-BE49-F238E27FC236}">
                <a16:creationId xmlns:a16="http://schemas.microsoft.com/office/drawing/2014/main" id="{658505C1-66BA-8C58-C7FA-312333517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3" y="3069915"/>
            <a:ext cx="5263116" cy="363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oxford hospital ">
            <a:extLst>
              <a:ext uri="{FF2B5EF4-FFF2-40B4-BE49-F238E27FC236}">
                <a16:creationId xmlns:a16="http://schemas.microsoft.com/office/drawing/2014/main" id="{B52970A6-8D06-0F2F-B20A-A3F01E1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903" y="-29869"/>
            <a:ext cx="4015520" cy="311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ntroduction to the Upper Limb | Basicmedical Key">
            <a:extLst>
              <a:ext uri="{FF2B5EF4-FFF2-40B4-BE49-F238E27FC236}">
                <a16:creationId xmlns:a16="http://schemas.microsoft.com/office/drawing/2014/main" id="{87DABC36-0E48-2C3B-6A49-7F3BBF772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77" y="-547753"/>
            <a:ext cx="7233572" cy="833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8311D0-BAF7-D65F-C1C7-FEBD9F8F07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3" y="209878"/>
            <a:ext cx="2112663" cy="1418886"/>
          </a:xfrm>
          <a:prstGeom prst="rect">
            <a:avLst/>
          </a:prstGeom>
        </p:spPr>
      </p:pic>
      <p:pic>
        <p:nvPicPr>
          <p:cNvPr id="1026" name="Picture 2" descr="Flag of New Zealand - Wikipedia">
            <a:extLst>
              <a:ext uri="{FF2B5EF4-FFF2-40B4-BE49-F238E27FC236}">
                <a16:creationId xmlns:a16="http://schemas.microsoft.com/office/drawing/2014/main" id="{4B51C64A-2700-404F-4A25-FCF3A82CD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51" y="5092995"/>
            <a:ext cx="2169798" cy="143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ted Kingdom Flag Free Stock Photo - Public Domain Pictures">
            <a:extLst>
              <a:ext uri="{FF2B5EF4-FFF2-40B4-BE49-F238E27FC236}">
                <a16:creationId xmlns:a16="http://schemas.microsoft.com/office/drawing/2014/main" id="{8D230C23-AD6D-995A-D43F-C8913A805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48136" y="5173834"/>
            <a:ext cx="2146543" cy="141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5ftx3ft Large Australia Flag Banner,Double Sided With Brass Eyelets-Vivid Color And UV Fade Resistant Australian National Flag For 2024 Oly">
            <a:extLst>
              <a:ext uri="{FF2B5EF4-FFF2-40B4-BE49-F238E27FC236}">
                <a16:creationId xmlns:a16="http://schemas.microsoft.com/office/drawing/2014/main" id="{56290463-EF3F-6118-0FDC-92B33244B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48135" y="194893"/>
            <a:ext cx="2203957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16BC95-D326-E3F8-0C3A-A8868B9F5986}"/>
              </a:ext>
            </a:extLst>
          </p:cNvPr>
          <p:cNvSpPr/>
          <p:nvPr/>
        </p:nvSpPr>
        <p:spPr>
          <a:xfrm>
            <a:off x="1843636" y="2841573"/>
            <a:ext cx="2213882" cy="5342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Where?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794E7A-EA94-DC9A-F369-D3301E36BE0F}"/>
              </a:ext>
            </a:extLst>
          </p:cNvPr>
          <p:cNvSpPr/>
          <p:nvPr/>
        </p:nvSpPr>
        <p:spPr>
          <a:xfrm>
            <a:off x="7946678" y="2841573"/>
            <a:ext cx="2213882" cy="5342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What?</a:t>
            </a:r>
          </a:p>
        </p:txBody>
      </p:sp>
    </p:spTree>
    <p:extLst>
      <p:ext uri="{BB962C8B-B14F-4D97-AF65-F5344CB8AC3E}">
        <p14:creationId xmlns:p14="http://schemas.microsoft.com/office/powerpoint/2010/main" val="168578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enerated image">
            <a:extLst>
              <a:ext uri="{FF2B5EF4-FFF2-40B4-BE49-F238E27FC236}">
                <a16:creationId xmlns:a16="http://schemas.microsoft.com/office/drawing/2014/main" id="{C87779D4-852F-4085-B093-B748F1A07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" y="17980"/>
            <a:ext cx="121777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pasticity occurs across post-stroke continuum. 6 weeks post stroke, 27% show spasticity signs. 6 months later, 52% have contracture in at least one joint (n=165).">
            <a:extLst>
              <a:ext uri="{FF2B5EF4-FFF2-40B4-BE49-F238E27FC236}">
                <a16:creationId xmlns:a16="http://schemas.microsoft.com/office/drawing/2014/main" id="{2D39D7C6-714A-1B21-5C4F-A7AA6F91E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45" y="66253"/>
            <a:ext cx="9344191" cy="672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7 Common Motorcycle Crashes and How to Avoid Them">
            <a:extLst>
              <a:ext uri="{FF2B5EF4-FFF2-40B4-BE49-F238E27FC236}">
                <a16:creationId xmlns:a16="http://schemas.microsoft.com/office/drawing/2014/main" id="{345D86B5-EABB-FD23-494A-AFA3015F0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98584" y="178070"/>
            <a:ext cx="2665490" cy="212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troke ct scan">
            <a:extLst>
              <a:ext uri="{FF2B5EF4-FFF2-40B4-BE49-F238E27FC236}">
                <a16:creationId xmlns:a16="http://schemas.microsoft.com/office/drawing/2014/main" id="{56577822-4024-510C-9AF0-340B66840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55" y="3573962"/>
            <a:ext cx="21431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DDBE0A-C603-A2E4-F55A-056A24A81337}"/>
              </a:ext>
            </a:extLst>
          </p:cNvPr>
          <p:cNvSpPr/>
          <p:nvPr/>
        </p:nvSpPr>
        <p:spPr>
          <a:xfrm>
            <a:off x="219185" y="263205"/>
            <a:ext cx="2066816" cy="5342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What is spasticity?</a:t>
            </a:r>
          </a:p>
        </p:txBody>
      </p:sp>
    </p:spTree>
    <p:extLst>
      <p:ext uri="{BB962C8B-B14F-4D97-AF65-F5344CB8AC3E}">
        <p14:creationId xmlns:p14="http://schemas.microsoft.com/office/powerpoint/2010/main" val="293483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C077-316B-3EA4-C2C4-B0EF2F28C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D86E1-02A4-13B4-A68B-61ED53939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Generated image">
            <a:extLst>
              <a:ext uri="{FF2B5EF4-FFF2-40B4-BE49-F238E27FC236}">
                <a16:creationId xmlns:a16="http://schemas.microsoft.com/office/drawing/2014/main" id="{DAFA7268-DEBA-3999-F25B-787516D86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F82607-EE1E-7058-5BBC-C1B42228E38F}"/>
              </a:ext>
            </a:extLst>
          </p:cNvPr>
          <p:cNvSpPr txBox="1"/>
          <p:nvPr/>
        </p:nvSpPr>
        <p:spPr>
          <a:xfrm>
            <a:off x="680484" y="1144588"/>
            <a:ext cx="108771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1:400 live births results in CP</a:t>
            </a:r>
          </a:p>
          <a:p>
            <a:pPr algn="ctr"/>
            <a:endParaRPr lang="en-GB" sz="4400" dirty="0"/>
          </a:p>
          <a:p>
            <a:pPr algn="ctr"/>
            <a:r>
              <a:rPr lang="en-GB" sz="4400" dirty="0"/>
              <a:t>1.3m people live with a disability following TBI</a:t>
            </a:r>
          </a:p>
          <a:p>
            <a:pPr algn="ctr"/>
            <a:endParaRPr lang="en-GB" sz="4400" dirty="0"/>
          </a:p>
          <a:p>
            <a:pPr algn="ctr"/>
            <a:r>
              <a:rPr lang="en-GB" sz="4400" dirty="0"/>
              <a:t>1 CVA occurs every 5 seconds</a:t>
            </a:r>
          </a:p>
          <a:p>
            <a:pPr algn="ctr"/>
            <a:r>
              <a:rPr lang="en-GB" sz="4400" dirty="0"/>
              <a:t>1:5 will require institutional care</a:t>
            </a:r>
          </a:p>
        </p:txBody>
      </p:sp>
    </p:spTree>
    <p:extLst>
      <p:ext uri="{BB962C8B-B14F-4D97-AF65-F5344CB8AC3E}">
        <p14:creationId xmlns:p14="http://schemas.microsoft.com/office/powerpoint/2010/main" val="335462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B5F6C-270A-F9DF-AD32-88929CCB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21585-0F91-1B60-D552-A12453AAA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5BBCF1F-5E16-E22D-1D03-745C0ED50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87088"/>
            <a:ext cx="11661775" cy="661919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1A9753A6-76F1-9731-B1D0-522D3E11A4FC}"/>
              </a:ext>
            </a:extLst>
          </p:cNvPr>
          <p:cNvSpPr/>
          <p:nvPr/>
        </p:nvSpPr>
        <p:spPr>
          <a:xfrm>
            <a:off x="2558142" y="2846613"/>
            <a:ext cx="936172" cy="947058"/>
          </a:xfrm>
          <a:prstGeom prst="noSmoking">
            <a:avLst>
              <a:gd name="adj" fmla="val 1417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080" name="Picture 8" descr="Reflex Arc Infographic Diagram Example Polysynaptic Reflex Human Hand ...">
            <a:extLst>
              <a:ext uri="{FF2B5EF4-FFF2-40B4-BE49-F238E27FC236}">
                <a16:creationId xmlns:a16="http://schemas.microsoft.com/office/drawing/2014/main" id="{5A53A8B1-432C-E8E9-93B7-A8047085D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32362" y="173492"/>
            <a:ext cx="5815378" cy="300513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EDC83A-25CC-C75A-2758-468D1A394A59}"/>
              </a:ext>
            </a:extLst>
          </p:cNvPr>
          <p:cNvSpPr/>
          <p:nvPr/>
        </p:nvSpPr>
        <p:spPr>
          <a:xfrm>
            <a:off x="578176" y="5958619"/>
            <a:ext cx="2213882" cy="5342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Why does it happen?</a:t>
            </a:r>
          </a:p>
        </p:txBody>
      </p:sp>
    </p:spTree>
    <p:extLst>
      <p:ext uri="{BB962C8B-B14F-4D97-AF65-F5344CB8AC3E}">
        <p14:creationId xmlns:p14="http://schemas.microsoft.com/office/powerpoint/2010/main" val="3748322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XEOMIN® Upper Limb Spasticity ...">
            <a:extLst>
              <a:ext uri="{FF2B5EF4-FFF2-40B4-BE49-F238E27FC236}">
                <a16:creationId xmlns:a16="http://schemas.microsoft.com/office/drawing/2014/main" id="{EB2A2AA2-E042-6A39-C8E9-D7FE09D4E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7" y="119139"/>
            <a:ext cx="4543425" cy="661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73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BB820-A9F1-E474-165B-9247ED17A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5D377-D7E2-EBBC-57B1-FF283075A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0E4C1-AA99-FB3F-162D-51E63A449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1" y="0"/>
            <a:ext cx="10753618" cy="6860986"/>
          </a:xfrm>
          <a:prstGeom prst="rect">
            <a:avLst/>
          </a:prstGeom>
        </p:spPr>
      </p:pic>
      <p:pic>
        <p:nvPicPr>
          <p:cNvPr id="5" name="Picture 2" descr="7 Common Motorcycle Crashes and How to Avoid Them">
            <a:extLst>
              <a:ext uri="{FF2B5EF4-FFF2-40B4-BE49-F238E27FC236}">
                <a16:creationId xmlns:a16="http://schemas.microsoft.com/office/drawing/2014/main" id="{68DD9018-DD4C-9A8E-1F0D-175E5C33F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8310" y="87040"/>
            <a:ext cx="2665490" cy="212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stroke ct scan">
            <a:extLst>
              <a:ext uri="{FF2B5EF4-FFF2-40B4-BE49-F238E27FC236}">
                <a16:creationId xmlns:a16="http://schemas.microsoft.com/office/drawing/2014/main" id="{29FE5A8B-60D8-570B-ED40-81C389142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65" y="4196754"/>
            <a:ext cx="21431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&quot;Not Allowed&quot; Symbol 6">
            <a:extLst>
              <a:ext uri="{FF2B5EF4-FFF2-40B4-BE49-F238E27FC236}">
                <a16:creationId xmlns:a16="http://schemas.microsoft.com/office/drawing/2014/main" id="{F647B8E8-FFE1-201E-4206-071B7718CBD2}"/>
              </a:ext>
            </a:extLst>
          </p:cNvPr>
          <p:cNvSpPr/>
          <p:nvPr/>
        </p:nvSpPr>
        <p:spPr>
          <a:xfrm>
            <a:off x="1536841" y="5009100"/>
            <a:ext cx="936172" cy="947058"/>
          </a:xfrm>
          <a:prstGeom prst="noSmoking">
            <a:avLst>
              <a:gd name="adj" fmla="val 1417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C651D53D-FD6C-30E7-A5EB-2EB4C0132F55}"/>
              </a:ext>
            </a:extLst>
          </p:cNvPr>
          <p:cNvSpPr/>
          <p:nvPr/>
        </p:nvSpPr>
        <p:spPr>
          <a:xfrm>
            <a:off x="9626762" y="668073"/>
            <a:ext cx="936172" cy="947058"/>
          </a:xfrm>
          <a:prstGeom prst="noSmoking">
            <a:avLst>
              <a:gd name="adj" fmla="val 1417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F35E21-438B-4EB8-D2A3-A0ACB5928C10}"/>
              </a:ext>
            </a:extLst>
          </p:cNvPr>
          <p:cNvSpPr/>
          <p:nvPr/>
        </p:nvSpPr>
        <p:spPr>
          <a:xfrm>
            <a:off x="219185" y="263205"/>
            <a:ext cx="2253828" cy="5342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Why is it important?</a:t>
            </a:r>
          </a:p>
        </p:txBody>
      </p:sp>
    </p:spTree>
    <p:extLst>
      <p:ext uri="{BB962C8B-B14F-4D97-AF65-F5344CB8AC3E}">
        <p14:creationId xmlns:p14="http://schemas.microsoft.com/office/powerpoint/2010/main" val="421560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3689B-20E3-51B8-24CB-A84D826EB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E37CD-1167-B353-061A-95DE27413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Surgery for Cerebral Palsy of the Arm ...">
            <a:extLst>
              <a:ext uri="{FF2B5EF4-FFF2-40B4-BE49-F238E27FC236}">
                <a16:creationId xmlns:a16="http://schemas.microsoft.com/office/drawing/2014/main" id="{774FAF81-FB2D-EA42-E803-4AE556F42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46" y="46711"/>
            <a:ext cx="10619252" cy="676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ghtning Bolt 3">
            <a:extLst>
              <a:ext uri="{FF2B5EF4-FFF2-40B4-BE49-F238E27FC236}">
                <a16:creationId xmlns:a16="http://schemas.microsoft.com/office/drawing/2014/main" id="{7D7BA709-BF50-C9CC-081C-F5A398FD33CD}"/>
              </a:ext>
            </a:extLst>
          </p:cNvPr>
          <p:cNvSpPr/>
          <p:nvPr/>
        </p:nvSpPr>
        <p:spPr>
          <a:xfrm>
            <a:off x="5607149" y="3023169"/>
            <a:ext cx="801384" cy="811659"/>
          </a:xfrm>
          <a:prstGeom prst="lightningBol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ightning Bolt 4">
            <a:extLst>
              <a:ext uri="{FF2B5EF4-FFF2-40B4-BE49-F238E27FC236}">
                <a16:creationId xmlns:a16="http://schemas.microsoft.com/office/drawing/2014/main" id="{0547266C-5949-077B-57E2-3C2DB3D7A83B}"/>
              </a:ext>
            </a:extLst>
          </p:cNvPr>
          <p:cNvSpPr/>
          <p:nvPr/>
        </p:nvSpPr>
        <p:spPr>
          <a:xfrm flipH="1">
            <a:off x="7711638" y="4285178"/>
            <a:ext cx="928927" cy="811659"/>
          </a:xfrm>
          <a:prstGeom prst="lightningBol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FE84EF1A-06AD-D364-62B9-8684D3C61A63}"/>
              </a:ext>
            </a:extLst>
          </p:cNvPr>
          <p:cNvSpPr/>
          <p:nvPr/>
        </p:nvSpPr>
        <p:spPr>
          <a:xfrm flipH="1">
            <a:off x="7165395" y="3189635"/>
            <a:ext cx="928927" cy="811659"/>
          </a:xfrm>
          <a:prstGeom prst="lightningBol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4" name="Picture 4" descr="Image result for stirling bunnel">
            <a:extLst>
              <a:ext uri="{FF2B5EF4-FFF2-40B4-BE49-F238E27FC236}">
                <a16:creationId xmlns:a16="http://schemas.microsoft.com/office/drawing/2014/main" id="{598AD4EA-20AF-750B-BADC-F3BB90F3A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723" y="-168394"/>
            <a:ext cx="2762437" cy="42827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6C45C7-7C47-A1C1-E128-D2FBEFD65D6D}"/>
              </a:ext>
            </a:extLst>
          </p:cNvPr>
          <p:cNvSpPr/>
          <p:nvPr/>
        </p:nvSpPr>
        <p:spPr>
          <a:xfrm>
            <a:off x="4167963" y="263205"/>
            <a:ext cx="5637010" cy="5342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“When you have very little then a little is a lot”</a:t>
            </a:r>
          </a:p>
        </p:txBody>
      </p:sp>
    </p:spTree>
    <p:extLst>
      <p:ext uri="{BB962C8B-B14F-4D97-AF65-F5344CB8AC3E}">
        <p14:creationId xmlns:p14="http://schemas.microsoft.com/office/powerpoint/2010/main" val="292008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4K Landscape Wallpaper - WallpaperSafari">
            <a:extLst>
              <a:ext uri="{FF2B5EF4-FFF2-40B4-BE49-F238E27FC236}">
                <a16:creationId xmlns:a16="http://schemas.microsoft.com/office/drawing/2014/main" id="{C5B56510-2AA1-4553-93A2-01ECE23E0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2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96B133-220F-6957-5646-AB592D86D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43934-AA78-8130-12A9-E64671C28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 descr="Generated image">
            <a:extLst>
              <a:ext uri="{FF2B5EF4-FFF2-40B4-BE49-F238E27FC236}">
                <a16:creationId xmlns:a16="http://schemas.microsoft.com/office/drawing/2014/main" id="{5E02C250-E4DC-BEB0-96C3-3CA265444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6628" y1="75684" x2="25846" y2="83105"/>
                        <a14:foregroundMark x1="42057" y1="69336" x2="42383" y2="79004"/>
                        <a14:foregroundMark x1="42383" y1="79004" x2="42188" y2="80176"/>
                        <a14:foregroundMark x1="57357" y1="59668" x2="57357" y2="81738"/>
                        <a14:foregroundMark x1="71094" y1="45605" x2="71224" y2="73535"/>
                        <a14:foregroundMark x1="71224" y1="73535" x2="71875" y2="46973"/>
                        <a14:foregroundMark x1="83724" y1="19336" x2="83138" y2="21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645" y="20005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4D2465-6423-3F18-794A-EF7DB6DE3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62" y="2308225"/>
            <a:ext cx="2954061" cy="4351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 result for stroke ct scan">
            <a:extLst>
              <a:ext uri="{FF2B5EF4-FFF2-40B4-BE49-F238E27FC236}">
                <a16:creationId xmlns:a16="http://schemas.microsoft.com/office/drawing/2014/main" id="{1CC6054F-F670-677B-5BCC-69D4E3B65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282"/>
            <a:ext cx="2143125" cy="2571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10 medical advances in the last 10 ...">
            <a:extLst>
              <a:ext uri="{FF2B5EF4-FFF2-40B4-BE49-F238E27FC236}">
                <a16:creationId xmlns:a16="http://schemas.microsoft.com/office/drawing/2014/main" id="{68F74F54-A578-D6BC-4389-5588F2FDF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897" y="141289"/>
            <a:ext cx="6538897" cy="43513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FC7018-5D03-05D2-12A2-E0F8181085C8}"/>
              </a:ext>
            </a:extLst>
          </p:cNvPr>
          <p:cNvSpPr/>
          <p:nvPr/>
        </p:nvSpPr>
        <p:spPr>
          <a:xfrm>
            <a:off x="9027042" y="244439"/>
            <a:ext cx="2576069" cy="5342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Scope of the challenge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33935C-1B4E-FEA1-551A-DDCC38829C06}"/>
              </a:ext>
            </a:extLst>
          </p:cNvPr>
          <p:cNvSpPr txBox="1"/>
          <p:nvPr/>
        </p:nvSpPr>
        <p:spPr>
          <a:xfrm>
            <a:off x="2981325" y="165070"/>
            <a:ext cx="2638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Rapid access radiology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6B2B67-9771-4305-A5E6-2AA3B52AFA8C}"/>
              </a:ext>
            </a:extLst>
          </p:cNvPr>
          <p:cNvSpPr txBox="1"/>
          <p:nvPr/>
        </p:nvSpPr>
        <p:spPr>
          <a:xfrm>
            <a:off x="2345151" y="3429000"/>
            <a:ext cx="2159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Better medication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2B9D5-DFF5-DFA7-13E8-AD99F9AAAA7E}"/>
              </a:ext>
            </a:extLst>
          </p:cNvPr>
          <p:cNvSpPr txBox="1"/>
          <p:nvPr/>
        </p:nvSpPr>
        <p:spPr>
          <a:xfrm>
            <a:off x="439925" y="1655703"/>
            <a:ext cx="2018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Clinical pathways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EDB697-A23C-1483-EBFB-CD4968B3A0F8}"/>
              </a:ext>
            </a:extLst>
          </p:cNvPr>
          <p:cNvSpPr/>
          <p:nvPr/>
        </p:nvSpPr>
        <p:spPr>
          <a:xfrm>
            <a:off x="1448983" y="6129935"/>
            <a:ext cx="2576069" cy="5342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survivorship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1A0CC5-A0FE-B65C-C216-87B190FEF4ED}"/>
              </a:ext>
            </a:extLst>
          </p:cNvPr>
          <p:cNvSpPr/>
          <p:nvPr/>
        </p:nvSpPr>
        <p:spPr>
          <a:xfrm>
            <a:off x="4501697" y="5842761"/>
            <a:ext cx="2576069" cy="5342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Knowledge &amp; treatments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964A4B-3F89-845F-FCA7-6F9816DA85C3}"/>
              </a:ext>
            </a:extLst>
          </p:cNvPr>
          <p:cNvSpPr/>
          <p:nvPr/>
        </p:nvSpPr>
        <p:spPr>
          <a:xfrm>
            <a:off x="7476041" y="5441871"/>
            <a:ext cx="1830651" cy="6880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Societal shift /</a:t>
            </a:r>
          </a:p>
          <a:p>
            <a:pPr algn="ctr"/>
            <a:r>
              <a:rPr lang="en-GB" dirty="0"/>
              <a:t>Pt. demand</a:t>
            </a:r>
          </a:p>
        </p:txBody>
      </p:sp>
    </p:spTree>
    <p:extLst>
      <p:ext uri="{BB962C8B-B14F-4D97-AF65-F5344CB8AC3E}">
        <p14:creationId xmlns:p14="http://schemas.microsoft.com/office/powerpoint/2010/main" val="2923091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7099</TotalTime>
  <Words>374</Words>
  <Application>Microsoft Office PowerPoint</Application>
  <PresentationFormat>Widescreen</PresentationFormat>
  <Paragraphs>75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Adult spasticity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the adult spasticity service</dc:title>
  <dc:creator>Stoneham Adam</dc:creator>
  <cp:lastModifiedBy>Stoneham Adam</cp:lastModifiedBy>
  <cp:revision>52</cp:revision>
  <dcterms:created xsi:type="dcterms:W3CDTF">2025-03-26T07:04:30Z</dcterms:created>
  <dcterms:modified xsi:type="dcterms:W3CDTF">2025-07-23T22:05:37Z</dcterms:modified>
</cp:coreProperties>
</file>