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18"/>
  </p:notesMasterIdLst>
  <p:sldIdLst>
    <p:sldId id="256" r:id="rId2"/>
    <p:sldId id="257" r:id="rId3"/>
    <p:sldId id="263" r:id="rId4"/>
    <p:sldId id="270" r:id="rId5"/>
    <p:sldId id="258" r:id="rId6"/>
    <p:sldId id="264" r:id="rId7"/>
    <p:sldId id="259" r:id="rId8"/>
    <p:sldId id="260" r:id="rId9"/>
    <p:sldId id="265" r:id="rId10"/>
    <p:sldId id="271" r:id="rId11"/>
    <p:sldId id="266" r:id="rId12"/>
    <p:sldId id="267" r:id="rId13"/>
    <p:sldId id="268" r:id="rId14"/>
    <p:sldId id="269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89888"/>
  </p:normalViewPr>
  <p:slideViewPr>
    <p:cSldViewPr snapToGrid="0" snapToObjects="1">
      <p:cViewPr varScale="1">
        <p:scale>
          <a:sx n="106" d="100"/>
          <a:sy n="106" d="100"/>
        </p:scale>
        <p:origin x="46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66E44B-1300-7245-8D38-5B42973B3486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8926502-3941-0640-A5E5-51608527F78D}">
      <dgm:prSet phldrT="[Text]" custT="1"/>
      <dgm:spPr/>
      <dgm:t>
        <a:bodyPr/>
        <a:lstStyle/>
        <a:p>
          <a:pPr>
            <a:buNone/>
          </a:pPr>
          <a:r>
            <a:rPr lang="en-US" sz="1800" dirty="0"/>
            <a:t>Pressure in myofascial compartment exceeds the capillary filling pressure </a:t>
          </a:r>
          <a:endParaRPr lang="en-GB" sz="1800" dirty="0"/>
        </a:p>
      </dgm:t>
    </dgm:pt>
    <dgm:pt modelId="{ED1E2877-F062-A144-A692-784D60D1C73F}" type="parTrans" cxnId="{F259631F-C0E4-0A46-9805-4CF52059D445}">
      <dgm:prSet/>
      <dgm:spPr/>
      <dgm:t>
        <a:bodyPr/>
        <a:lstStyle/>
        <a:p>
          <a:endParaRPr lang="en-GB"/>
        </a:p>
      </dgm:t>
    </dgm:pt>
    <dgm:pt modelId="{9D436617-24E7-B347-9792-799EDABC1F87}" type="sibTrans" cxnId="{F259631F-C0E4-0A46-9805-4CF52059D445}">
      <dgm:prSet/>
      <dgm:spPr/>
      <dgm:t>
        <a:bodyPr/>
        <a:lstStyle/>
        <a:p>
          <a:endParaRPr lang="en-GB"/>
        </a:p>
      </dgm:t>
    </dgm:pt>
    <dgm:pt modelId="{8AC115EB-F702-CB44-B62D-D5F272638B23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2000" dirty="0" err="1"/>
            <a:t>Ischaemia</a:t>
          </a:r>
          <a:r>
            <a:rPr lang="en-US" sz="2000" dirty="0"/>
            <a:t> &amp; necrosis</a:t>
          </a:r>
          <a:endParaRPr lang="en-GB" sz="2000" dirty="0"/>
        </a:p>
      </dgm:t>
    </dgm:pt>
    <dgm:pt modelId="{9204B334-F057-F24C-9E1B-741B493925E9}" type="parTrans" cxnId="{07A7E59A-427B-F842-9DF8-80516A88591C}">
      <dgm:prSet/>
      <dgm:spPr/>
      <dgm:t>
        <a:bodyPr/>
        <a:lstStyle/>
        <a:p>
          <a:endParaRPr lang="en-GB"/>
        </a:p>
      </dgm:t>
    </dgm:pt>
    <dgm:pt modelId="{73AC693D-59B9-EE41-99CF-41D36282CB32}" type="sibTrans" cxnId="{07A7E59A-427B-F842-9DF8-80516A88591C}">
      <dgm:prSet/>
      <dgm:spPr/>
      <dgm:t>
        <a:bodyPr/>
        <a:lstStyle/>
        <a:p>
          <a:endParaRPr lang="en-GB"/>
        </a:p>
      </dgm:t>
    </dgm:pt>
    <dgm:pt modelId="{0CE9E4A4-44DA-4E45-AC77-7384C25ECA2F}">
      <dgm:prSet custT="1"/>
      <dgm:spPr/>
      <dgm:t>
        <a:bodyPr/>
        <a:lstStyle/>
        <a:p>
          <a:r>
            <a:rPr lang="en-US" sz="1800" dirty="0"/>
            <a:t>Inflammation, swelling, further incr. pressure</a:t>
          </a:r>
        </a:p>
      </dgm:t>
    </dgm:pt>
    <dgm:pt modelId="{65458309-4A3B-1E4E-B30E-7A5985623DE6}" type="parTrans" cxnId="{7E37F06A-6C97-D745-9AAC-0E8517EE06C2}">
      <dgm:prSet/>
      <dgm:spPr/>
      <dgm:t>
        <a:bodyPr/>
        <a:lstStyle/>
        <a:p>
          <a:endParaRPr lang="en-GB"/>
        </a:p>
      </dgm:t>
    </dgm:pt>
    <dgm:pt modelId="{2DA91A69-1F3D-F24E-A63A-75201D1FDDCF}" type="sibTrans" cxnId="{7E37F06A-6C97-D745-9AAC-0E8517EE06C2}">
      <dgm:prSet/>
      <dgm:spPr/>
      <dgm:t>
        <a:bodyPr/>
        <a:lstStyle/>
        <a:p>
          <a:endParaRPr lang="en-GB"/>
        </a:p>
      </dgm:t>
    </dgm:pt>
    <dgm:pt modelId="{BBD6AD48-A32A-614F-8B57-B4B147DF3A8A}" type="pres">
      <dgm:prSet presAssocID="{0066E44B-1300-7245-8D38-5B42973B3486}" presName="cycle" presStyleCnt="0">
        <dgm:presLayoutVars>
          <dgm:dir/>
          <dgm:resizeHandles val="exact"/>
        </dgm:presLayoutVars>
      </dgm:prSet>
      <dgm:spPr/>
    </dgm:pt>
    <dgm:pt modelId="{F44571E3-086F-5347-A76B-1ADAAE3FCD4E}" type="pres">
      <dgm:prSet presAssocID="{88926502-3941-0640-A5E5-51608527F78D}" presName="dummy" presStyleCnt="0"/>
      <dgm:spPr/>
    </dgm:pt>
    <dgm:pt modelId="{03F2CAC3-39C3-F54E-9BB8-45851D42308D}" type="pres">
      <dgm:prSet presAssocID="{88926502-3941-0640-A5E5-51608527F78D}" presName="node" presStyleLbl="revTx" presStyleIdx="0" presStyleCnt="3">
        <dgm:presLayoutVars>
          <dgm:bulletEnabled val="1"/>
        </dgm:presLayoutVars>
      </dgm:prSet>
      <dgm:spPr/>
    </dgm:pt>
    <dgm:pt modelId="{8E543444-7BE9-044C-94EA-462D03F8CB23}" type="pres">
      <dgm:prSet presAssocID="{9D436617-24E7-B347-9792-799EDABC1F87}" presName="sibTrans" presStyleLbl="node1" presStyleIdx="0" presStyleCnt="3"/>
      <dgm:spPr/>
    </dgm:pt>
    <dgm:pt modelId="{2234EEDC-62EC-D04C-8274-5850E2BEAEA3}" type="pres">
      <dgm:prSet presAssocID="{0CE9E4A4-44DA-4E45-AC77-7384C25ECA2F}" presName="dummy" presStyleCnt="0"/>
      <dgm:spPr/>
    </dgm:pt>
    <dgm:pt modelId="{5269E1AF-44C3-614B-A40E-341E836CAEF9}" type="pres">
      <dgm:prSet presAssocID="{0CE9E4A4-44DA-4E45-AC77-7384C25ECA2F}" presName="node" presStyleLbl="revTx" presStyleIdx="1" presStyleCnt="3">
        <dgm:presLayoutVars>
          <dgm:bulletEnabled val="1"/>
        </dgm:presLayoutVars>
      </dgm:prSet>
      <dgm:spPr/>
    </dgm:pt>
    <dgm:pt modelId="{EABD02BA-193D-094A-9F8C-5DE60FBAF7A5}" type="pres">
      <dgm:prSet presAssocID="{2DA91A69-1F3D-F24E-A63A-75201D1FDDCF}" presName="sibTrans" presStyleLbl="node1" presStyleIdx="1" presStyleCnt="3"/>
      <dgm:spPr/>
    </dgm:pt>
    <dgm:pt modelId="{F5908B6F-7B47-784D-8564-A0B376C4CB8C}" type="pres">
      <dgm:prSet presAssocID="{8AC115EB-F702-CB44-B62D-D5F272638B23}" presName="dummy" presStyleCnt="0"/>
      <dgm:spPr/>
    </dgm:pt>
    <dgm:pt modelId="{3E0CF159-1B21-584C-9380-A48973E001AE}" type="pres">
      <dgm:prSet presAssocID="{8AC115EB-F702-CB44-B62D-D5F272638B23}" presName="node" presStyleLbl="revTx" presStyleIdx="2" presStyleCnt="3">
        <dgm:presLayoutVars>
          <dgm:bulletEnabled val="1"/>
        </dgm:presLayoutVars>
      </dgm:prSet>
      <dgm:spPr/>
    </dgm:pt>
    <dgm:pt modelId="{34B813A8-509D-A140-880A-770282C38320}" type="pres">
      <dgm:prSet presAssocID="{73AC693D-59B9-EE41-99CF-41D36282CB32}" presName="sibTrans" presStyleLbl="node1" presStyleIdx="2" presStyleCnt="3"/>
      <dgm:spPr/>
    </dgm:pt>
  </dgm:ptLst>
  <dgm:cxnLst>
    <dgm:cxn modelId="{D7CD6608-E07A-6A4F-9FCC-47AB59278D60}" type="presOf" srcId="{88926502-3941-0640-A5E5-51608527F78D}" destId="{03F2CAC3-39C3-F54E-9BB8-45851D42308D}" srcOrd="0" destOrd="0" presId="urn:microsoft.com/office/officeart/2005/8/layout/cycle1"/>
    <dgm:cxn modelId="{F259631F-C0E4-0A46-9805-4CF52059D445}" srcId="{0066E44B-1300-7245-8D38-5B42973B3486}" destId="{88926502-3941-0640-A5E5-51608527F78D}" srcOrd="0" destOrd="0" parTransId="{ED1E2877-F062-A144-A692-784D60D1C73F}" sibTransId="{9D436617-24E7-B347-9792-799EDABC1F87}"/>
    <dgm:cxn modelId="{33F53320-B525-F640-8407-114B5830116B}" type="presOf" srcId="{0066E44B-1300-7245-8D38-5B42973B3486}" destId="{BBD6AD48-A32A-614F-8B57-B4B147DF3A8A}" srcOrd="0" destOrd="0" presId="urn:microsoft.com/office/officeart/2005/8/layout/cycle1"/>
    <dgm:cxn modelId="{7E37F06A-6C97-D745-9AAC-0E8517EE06C2}" srcId="{0066E44B-1300-7245-8D38-5B42973B3486}" destId="{0CE9E4A4-44DA-4E45-AC77-7384C25ECA2F}" srcOrd="1" destOrd="0" parTransId="{65458309-4A3B-1E4E-B30E-7A5985623DE6}" sibTransId="{2DA91A69-1F3D-F24E-A63A-75201D1FDDCF}"/>
    <dgm:cxn modelId="{D7F9E16B-DC6D-5A4C-8055-EFAAD7C50314}" type="presOf" srcId="{0CE9E4A4-44DA-4E45-AC77-7384C25ECA2F}" destId="{5269E1AF-44C3-614B-A40E-341E836CAEF9}" srcOrd="0" destOrd="0" presId="urn:microsoft.com/office/officeart/2005/8/layout/cycle1"/>
    <dgm:cxn modelId="{07A7E59A-427B-F842-9DF8-80516A88591C}" srcId="{0066E44B-1300-7245-8D38-5B42973B3486}" destId="{8AC115EB-F702-CB44-B62D-D5F272638B23}" srcOrd="2" destOrd="0" parTransId="{9204B334-F057-F24C-9E1B-741B493925E9}" sibTransId="{73AC693D-59B9-EE41-99CF-41D36282CB32}"/>
    <dgm:cxn modelId="{AA3D75C9-C427-7B4D-B63F-8462C82FE923}" type="presOf" srcId="{2DA91A69-1F3D-F24E-A63A-75201D1FDDCF}" destId="{EABD02BA-193D-094A-9F8C-5DE60FBAF7A5}" srcOrd="0" destOrd="0" presId="urn:microsoft.com/office/officeart/2005/8/layout/cycle1"/>
    <dgm:cxn modelId="{A454B5D5-064C-7E47-802A-0248CA435535}" type="presOf" srcId="{9D436617-24E7-B347-9792-799EDABC1F87}" destId="{8E543444-7BE9-044C-94EA-462D03F8CB23}" srcOrd="0" destOrd="0" presId="urn:microsoft.com/office/officeart/2005/8/layout/cycle1"/>
    <dgm:cxn modelId="{8E30F4EB-8FCD-1849-8B28-D70C67A4A39E}" type="presOf" srcId="{8AC115EB-F702-CB44-B62D-D5F272638B23}" destId="{3E0CF159-1B21-584C-9380-A48973E001AE}" srcOrd="0" destOrd="0" presId="urn:microsoft.com/office/officeart/2005/8/layout/cycle1"/>
    <dgm:cxn modelId="{86E4F0F6-D5FD-094C-9725-B102149821C4}" type="presOf" srcId="{73AC693D-59B9-EE41-99CF-41D36282CB32}" destId="{34B813A8-509D-A140-880A-770282C38320}" srcOrd="0" destOrd="0" presId="urn:microsoft.com/office/officeart/2005/8/layout/cycle1"/>
    <dgm:cxn modelId="{FBD6435D-814E-A341-A890-CCA6121D8C28}" type="presParOf" srcId="{BBD6AD48-A32A-614F-8B57-B4B147DF3A8A}" destId="{F44571E3-086F-5347-A76B-1ADAAE3FCD4E}" srcOrd="0" destOrd="0" presId="urn:microsoft.com/office/officeart/2005/8/layout/cycle1"/>
    <dgm:cxn modelId="{2CC143D6-74A5-6B42-908F-A6993A564F16}" type="presParOf" srcId="{BBD6AD48-A32A-614F-8B57-B4B147DF3A8A}" destId="{03F2CAC3-39C3-F54E-9BB8-45851D42308D}" srcOrd="1" destOrd="0" presId="urn:microsoft.com/office/officeart/2005/8/layout/cycle1"/>
    <dgm:cxn modelId="{E30ABAF1-2975-8F4E-ACEF-E3C03AC81913}" type="presParOf" srcId="{BBD6AD48-A32A-614F-8B57-B4B147DF3A8A}" destId="{8E543444-7BE9-044C-94EA-462D03F8CB23}" srcOrd="2" destOrd="0" presId="urn:microsoft.com/office/officeart/2005/8/layout/cycle1"/>
    <dgm:cxn modelId="{5FB44A32-5E3B-2648-9BC2-6462C8E1D63C}" type="presParOf" srcId="{BBD6AD48-A32A-614F-8B57-B4B147DF3A8A}" destId="{2234EEDC-62EC-D04C-8274-5850E2BEAEA3}" srcOrd="3" destOrd="0" presId="urn:microsoft.com/office/officeart/2005/8/layout/cycle1"/>
    <dgm:cxn modelId="{BA2A2891-D396-1148-9E2D-86E3011B990D}" type="presParOf" srcId="{BBD6AD48-A32A-614F-8B57-B4B147DF3A8A}" destId="{5269E1AF-44C3-614B-A40E-341E836CAEF9}" srcOrd="4" destOrd="0" presId="urn:microsoft.com/office/officeart/2005/8/layout/cycle1"/>
    <dgm:cxn modelId="{1AA6131B-BB95-E04B-8353-DA826CCD5FB1}" type="presParOf" srcId="{BBD6AD48-A32A-614F-8B57-B4B147DF3A8A}" destId="{EABD02BA-193D-094A-9F8C-5DE60FBAF7A5}" srcOrd="5" destOrd="0" presId="urn:microsoft.com/office/officeart/2005/8/layout/cycle1"/>
    <dgm:cxn modelId="{EC15A5D3-8210-A249-8FAB-D26B7C474D13}" type="presParOf" srcId="{BBD6AD48-A32A-614F-8B57-B4B147DF3A8A}" destId="{F5908B6F-7B47-784D-8564-A0B376C4CB8C}" srcOrd="6" destOrd="0" presId="urn:microsoft.com/office/officeart/2005/8/layout/cycle1"/>
    <dgm:cxn modelId="{377DE081-9B6E-A14A-B26A-0049045336AD}" type="presParOf" srcId="{BBD6AD48-A32A-614F-8B57-B4B147DF3A8A}" destId="{3E0CF159-1B21-584C-9380-A48973E001AE}" srcOrd="7" destOrd="0" presId="urn:microsoft.com/office/officeart/2005/8/layout/cycle1"/>
    <dgm:cxn modelId="{E07D678A-2637-F047-A7FD-1ACB4DD31AF2}" type="presParOf" srcId="{BBD6AD48-A32A-614F-8B57-B4B147DF3A8A}" destId="{34B813A8-509D-A140-880A-770282C38320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8CB46B-648B-4A54-9C76-18DBC5F08FE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CB2DA1E-4ADE-461B-800B-29FF6296FAE1}">
      <dgm:prSet/>
      <dgm:spPr/>
      <dgm:t>
        <a:bodyPr/>
        <a:lstStyle/>
        <a:p>
          <a:r>
            <a:rPr lang="en-US"/>
            <a:t>Pain (esp. on passive stretch)</a:t>
          </a:r>
        </a:p>
      </dgm:t>
    </dgm:pt>
    <dgm:pt modelId="{94380791-CF46-4C3B-81D6-C0B54D6DCB09}" type="parTrans" cxnId="{3DAE7428-0D2C-4813-B52D-B68C6CA1A03E}">
      <dgm:prSet/>
      <dgm:spPr/>
      <dgm:t>
        <a:bodyPr/>
        <a:lstStyle/>
        <a:p>
          <a:endParaRPr lang="en-US"/>
        </a:p>
      </dgm:t>
    </dgm:pt>
    <dgm:pt modelId="{44EF79CA-F76F-43A8-89DF-29428BD12046}" type="sibTrans" cxnId="{3DAE7428-0D2C-4813-B52D-B68C6CA1A03E}">
      <dgm:prSet/>
      <dgm:spPr/>
      <dgm:t>
        <a:bodyPr/>
        <a:lstStyle/>
        <a:p>
          <a:endParaRPr lang="en-US"/>
        </a:p>
      </dgm:t>
    </dgm:pt>
    <dgm:pt modelId="{875DB331-D6DF-425F-960E-2DAA01EE8AB3}">
      <dgm:prSet custT="1"/>
      <dgm:spPr/>
      <dgm:t>
        <a:bodyPr/>
        <a:lstStyle/>
        <a:p>
          <a:r>
            <a:rPr lang="en-US" sz="2400" dirty="0"/>
            <a:t>Firm compartments </a:t>
          </a:r>
        </a:p>
      </dgm:t>
    </dgm:pt>
    <dgm:pt modelId="{467FF062-83D4-49A8-8289-0A7603531C54}" type="parTrans" cxnId="{B3713BE7-7BBB-472D-B077-47F07AC6963C}">
      <dgm:prSet/>
      <dgm:spPr/>
      <dgm:t>
        <a:bodyPr/>
        <a:lstStyle/>
        <a:p>
          <a:endParaRPr lang="en-US"/>
        </a:p>
      </dgm:t>
    </dgm:pt>
    <dgm:pt modelId="{FF707518-E633-4703-A270-8D86A2153A3C}" type="sibTrans" cxnId="{B3713BE7-7BBB-472D-B077-47F07AC6963C}">
      <dgm:prSet/>
      <dgm:spPr/>
      <dgm:t>
        <a:bodyPr/>
        <a:lstStyle/>
        <a:p>
          <a:endParaRPr lang="en-US"/>
        </a:p>
      </dgm:t>
    </dgm:pt>
    <dgm:pt modelId="{6717EE48-D018-ED47-99AD-E9FB16B91E25}" type="pres">
      <dgm:prSet presAssocID="{D38CB46B-648B-4A54-9C76-18DBC5F08FEB}" presName="diagram" presStyleCnt="0">
        <dgm:presLayoutVars>
          <dgm:dir/>
          <dgm:resizeHandles val="exact"/>
        </dgm:presLayoutVars>
      </dgm:prSet>
      <dgm:spPr/>
    </dgm:pt>
    <dgm:pt modelId="{D0F13324-B115-D940-B679-6237495C94BA}" type="pres">
      <dgm:prSet presAssocID="{3CB2DA1E-4ADE-461B-800B-29FF6296FAE1}" presName="node" presStyleLbl="node1" presStyleIdx="0" presStyleCnt="2" custScaleX="156036" custScaleY="175368">
        <dgm:presLayoutVars>
          <dgm:bulletEnabled val="1"/>
        </dgm:presLayoutVars>
      </dgm:prSet>
      <dgm:spPr/>
    </dgm:pt>
    <dgm:pt modelId="{349D3B08-7D01-8247-A6E0-DB7571A31B33}" type="pres">
      <dgm:prSet presAssocID="{44EF79CA-F76F-43A8-89DF-29428BD12046}" presName="sibTrans" presStyleCnt="0"/>
      <dgm:spPr/>
    </dgm:pt>
    <dgm:pt modelId="{A194BCF9-4326-B148-AB84-6C3B39422AB3}" type="pres">
      <dgm:prSet presAssocID="{875DB331-D6DF-425F-960E-2DAA01EE8AB3}" presName="node" presStyleLbl="node1" presStyleIdx="1" presStyleCnt="2" custScaleX="65247" custScaleY="60833">
        <dgm:presLayoutVars>
          <dgm:bulletEnabled val="1"/>
        </dgm:presLayoutVars>
      </dgm:prSet>
      <dgm:spPr/>
    </dgm:pt>
  </dgm:ptLst>
  <dgm:cxnLst>
    <dgm:cxn modelId="{3DAE7428-0D2C-4813-B52D-B68C6CA1A03E}" srcId="{D38CB46B-648B-4A54-9C76-18DBC5F08FEB}" destId="{3CB2DA1E-4ADE-461B-800B-29FF6296FAE1}" srcOrd="0" destOrd="0" parTransId="{94380791-CF46-4C3B-81D6-C0B54D6DCB09}" sibTransId="{44EF79CA-F76F-43A8-89DF-29428BD12046}"/>
    <dgm:cxn modelId="{8E57CC6E-7F87-9443-8F19-BC45B1DA6FCC}" type="presOf" srcId="{3CB2DA1E-4ADE-461B-800B-29FF6296FAE1}" destId="{D0F13324-B115-D940-B679-6237495C94BA}" srcOrd="0" destOrd="0" presId="urn:microsoft.com/office/officeart/2005/8/layout/default"/>
    <dgm:cxn modelId="{5B815ECE-7BAB-1142-BE4D-FCFDE497CD41}" type="presOf" srcId="{875DB331-D6DF-425F-960E-2DAA01EE8AB3}" destId="{A194BCF9-4326-B148-AB84-6C3B39422AB3}" srcOrd="0" destOrd="0" presId="urn:microsoft.com/office/officeart/2005/8/layout/default"/>
    <dgm:cxn modelId="{2BCB78D9-6D6C-F94C-BA91-57C3FEE93B74}" type="presOf" srcId="{D38CB46B-648B-4A54-9C76-18DBC5F08FEB}" destId="{6717EE48-D018-ED47-99AD-E9FB16B91E25}" srcOrd="0" destOrd="0" presId="urn:microsoft.com/office/officeart/2005/8/layout/default"/>
    <dgm:cxn modelId="{B3713BE7-7BBB-472D-B077-47F07AC6963C}" srcId="{D38CB46B-648B-4A54-9C76-18DBC5F08FEB}" destId="{875DB331-D6DF-425F-960E-2DAA01EE8AB3}" srcOrd="1" destOrd="0" parTransId="{467FF062-83D4-49A8-8289-0A7603531C54}" sibTransId="{FF707518-E633-4703-A270-8D86A2153A3C}"/>
    <dgm:cxn modelId="{AADFAB88-03D3-064E-8371-9A87770D615A}" type="presParOf" srcId="{6717EE48-D018-ED47-99AD-E9FB16B91E25}" destId="{D0F13324-B115-D940-B679-6237495C94BA}" srcOrd="0" destOrd="0" presId="urn:microsoft.com/office/officeart/2005/8/layout/default"/>
    <dgm:cxn modelId="{3BD5B719-144D-9B41-9C40-0B9D402DDC13}" type="presParOf" srcId="{6717EE48-D018-ED47-99AD-E9FB16B91E25}" destId="{349D3B08-7D01-8247-A6E0-DB7571A31B33}" srcOrd="1" destOrd="0" presId="urn:microsoft.com/office/officeart/2005/8/layout/default"/>
    <dgm:cxn modelId="{F844831F-A10B-4442-940B-78FDECD1AF04}" type="presParOf" srcId="{6717EE48-D018-ED47-99AD-E9FB16B91E25}" destId="{A194BCF9-4326-B148-AB84-6C3B39422AB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2CAC3-39C3-F54E-9BB8-45851D42308D}">
      <dsp:nvSpPr>
        <dsp:cNvPr id="0" name=""/>
        <dsp:cNvSpPr/>
      </dsp:nvSpPr>
      <dsp:spPr>
        <a:xfrm>
          <a:off x="4759498" y="399442"/>
          <a:ext cx="2043906" cy="204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Pressure in myofascial compartment exceeds the capillary filling pressure </a:t>
          </a:r>
          <a:endParaRPr lang="en-GB" sz="1800" kern="1200" dirty="0"/>
        </a:p>
      </dsp:txBody>
      <dsp:txXfrm>
        <a:off x="4759498" y="399442"/>
        <a:ext cx="2043906" cy="2043906"/>
      </dsp:txXfrm>
    </dsp:sp>
    <dsp:sp modelId="{8E543444-7BE9-044C-94EA-462D03F8CB23}">
      <dsp:nvSpPr>
        <dsp:cNvPr id="0" name=""/>
        <dsp:cNvSpPr/>
      </dsp:nvSpPr>
      <dsp:spPr>
        <a:xfrm>
          <a:off x="1649082" y="-1950"/>
          <a:ext cx="4829834" cy="4829834"/>
        </a:xfrm>
        <a:prstGeom prst="circularArrow">
          <a:avLst>
            <a:gd name="adj1" fmla="val 8252"/>
            <a:gd name="adj2" fmla="val 576426"/>
            <a:gd name="adj3" fmla="val 2962443"/>
            <a:gd name="adj4" fmla="val 52669"/>
            <a:gd name="adj5" fmla="val 962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9E1AF-44C3-614B-A40E-341E836CAEF9}">
      <dsp:nvSpPr>
        <dsp:cNvPr id="0" name=""/>
        <dsp:cNvSpPr/>
      </dsp:nvSpPr>
      <dsp:spPr>
        <a:xfrm>
          <a:off x="3042046" y="3374155"/>
          <a:ext cx="2043906" cy="204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Inflammation, swelling, further incr. pressure</a:t>
          </a:r>
        </a:p>
      </dsp:txBody>
      <dsp:txXfrm>
        <a:off x="3042046" y="3374155"/>
        <a:ext cx="2043906" cy="2043906"/>
      </dsp:txXfrm>
    </dsp:sp>
    <dsp:sp modelId="{EABD02BA-193D-094A-9F8C-5DE60FBAF7A5}">
      <dsp:nvSpPr>
        <dsp:cNvPr id="0" name=""/>
        <dsp:cNvSpPr/>
      </dsp:nvSpPr>
      <dsp:spPr>
        <a:xfrm>
          <a:off x="1649082" y="-1950"/>
          <a:ext cx="4829834" cy="4829834"/>
        </a:xfrm>
        <a:prstGeom prst="circularArrow">
          <a:avLst>
            <a:gd name="adj1" fmla="val 8252"/>
            <a:gd name="adj2" fmla="val 576426"/>
            <a:gd name="adj3" fmla="val 10170905"/>
            <a:gd name="adj4" fmla="val 7261132"/>
            <a:gd name="adj5" fmla="val 962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CF159-1B21-584C-9380-A48973E001AE}">
      <dsp:nvSpPr>
        <dsp:cNvPr id="0" name=""/>
        <dsp:cNvSpPr/>
      </dsp:nvSpPr>
      <dsp:spPr>
        <a:xfrm>
          <a:off x="1324595" y="399442"/>
          <a:ext cx="2043906" cy="204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kern="1200" dirty="0" err="1"/>
            <a:t>Ischaemia</a:t>
          </a:r>
          <a:r>
            <a:rPr lang="en-US" sz="2000" kern="1200" dirty="0"/>
            <a:t> &amp; necrosis</a:t>
          </a:r>
          <a:endParaRPr lang="en-GB" sz="2000" kern="1200" dirty="0"/>
        </a:p>
      </dsp:txBody>
      <dsp:txXfrm>
        <a:off x="1324595" y="399442"/>
        <a:ext cx="2043906" cy="2043906"/>
      </dsp:txXfrm>
    </dsp:sp>
    <dsp:sp modelId="{34B813A8-509D-A140-880A-770282C38320}">
      <dsp:nvSpPr>
        <dsp:cNvPr id="0" name=""/>
        <dsp:cNvSpPr/>
      </dsp:nvSpPr>
      <dsp:spPr>
        <a:xfrm>
          <a:off x="1649082" y="-1950"/>
          <a:ext cx="4829834" cy="4829834"/>
        </a:xfrm>
        <a:prstGeom prst="circularArrow">
          <a:avLst>
            <a:gd name="adj1" fmla="val 8252"/>
            <a:gd name="adj2" fmla="val 576426"/>
            <a:gd name="adj3" fmla="val 16855402"/>
            <a:gd name="adj4" fmla="val 14968173"/>
            <a:gd name="adj5" fmla="val 962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F13324-B115-D940-B679-6237495C94BA}">
      <dsp:nvSpPr>
        <dsp:cNvPr id="0" name=""/>
        <dsp:cNvSpPr/>
      </dsp:nvSpPr>
      <dsp:spPr>
        <a:xfrm>
          <a:off x="248659" y="184"/>
          <a:ext cx="5747945" cy="38760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Pain (esp. on passive stretch)</a:t>
          </a:r>
        </a:p>
      </dsp:txBody>
      <dsp:txXfrm>
        <a:off x="248659" y="184"/>
        <a:ext cx="5747945" cy="3876050"/>
      </dsp:txXfrm>
    </dsp:sp>
    <dsp:sp modelId="{A194BCF9-4326-B148-AB84-6C3B39422AB3}">
      <dsp:nvSpPr>
        <dsp:cNvPr id="0" name=""/>
        <dsp:cNvSpPr/>
      </dsp:nvSpPr>
      <dsp:spPr>
        <a:xfrm>
          <a:off x="1920870" y="4244608"/>
          <a:ext cx="2403523" cy="13445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Firm compartments </a:t>
          </a:r>
        </a:p>
      </dsp:txBody>
      <dsp:txXfrm>
        <a:off x="1920870" y="4244608"/>
        <a:ext cx="2403523" cy="1344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2F261-4C10-DA41-BC83-CC313627FDD0}" type="datetimeFigureOut">
              <a:rPr lang="en-US" smtClean="0"/>
              <a:t>7/13/21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939DD-0997-AC4F-BBAA-CD3F53378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77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939DD-0997-AC4F-BBAA-CD3F533781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66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Devastating condition </a:t>
            </a:r>
          </a:p>
          <a:p>
            <a:r>
              <a:rPr lang="en-US" dirty="0"/>
              <a:t>One of a handful of true </a:t>
            </a:r>
            <a:r>
              <a:rPr lang="en-US" dirty="0" err="1"/>
              <a:t>orthopaedic</a:t>
            </a:r>
            <a:r>
              <a:rPr lang="en-US" dirty="0"/>
              <a:t> emergencies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939DD-0997-AC4F-BBAA-CD3F533781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8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Compartment </a:t>
            </a:r>
            <a:r>
              <a:rPr lang="en-US" dirty="0" err="1"/>
              <a:t>Sx</a:t>
            </a:r>
            <a:r>
              <a:rPr lang="en-US" dirty="0"/>
              <a:t> rare in </a:t>
            </a:r>
            <a:r>
              <a:rPr lang="en-US" dirty="0" err="1"/>
              <a:t>paedicatric</a:t>
            </a:r>
            <a:r>
              <a:rPr lang="en-US" dirty="0"/>
              <a:t> population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939DD-0997-AC4F-BBAA-CD3F533781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99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939DD-0997-AC4F-BBAA-CD3F533781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8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challenges in children</a:t>
            </a:r>
          </a:p>
          <a:p>
            <a:r>
              <a:rPr lang="en-US" dirty="0"/>
              <a:t>Rarity, communication barriers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939DD-0997-AC4F-BBAA-CD3F533781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50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 investigations controversial </a:t>
            </a:r>
          </a:p>
          <a:p>
            <a:r>
              <a:rPr lang="en-US" dirty="0"/>
              <a:t>Clinical diagnosis confirmed or refuted in the Operating theatre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939DD-0997-AC4F-BBAA-CD3F533781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35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Lasertus</a:t>
            </a:r>
            <a:r>
              <a:rPr lang="en-US" dirty="0"/>
              <a:t> fibrosis to carpal tunnel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939DD-0997-AC4F-BBAA-CD3F533781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12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Rare (20 cases in 20 years) ; presents late (diagnosis often retrospectively) or mistaken for other pathology (e.g. </a:t>
            </a:r>
            <a:r>
              <a:rPr lang="en-US" dirty="0" err="1"/>
              <a:t>nec</a:t>
            </a:r>
            <a:r>
              <a:rPr lang="en-US" dirty="0"/>
              <a:t> fasc.)  </a:t>
            </a:r>
          </a:p>
          <a:p>
            <a:r>
              <a:rPr lang="en-US" dirty="0"/>
              <a:t>Presents differently – skin changes</a:t>
            </a:r>
          </a:p>
          <a:p>
            <a:r>
              <a:rPr lang="en-US" dirty="0"/>
              <a:t>Extrinsic vs intrinsic causes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939DD-0997-AC4F-BBAA-CD3F533781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13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939DD-0997-AC4F-BBAA-CD3F533781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9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52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62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97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64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66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35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74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771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07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53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389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7/13/21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9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C60ED7-11F7-478C-AC8E-0865FABDA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D472C551-D440-40DF-9260-BDB9AC409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E69A5-289F-4D10-88AC-084D73DC04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1747"/>
          <a:stretch/>
        </p:blipFill>
        <p:spPr>
          <a:xfrm>
            <a:off x="20" y="-8877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799A73-730F-534D-B0BB-E21221593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873" y="2271449"/>
            <a:ext cx="6347918" cy="3670098"/>
          </a:xfrm>
        </p:spPr>
        <p:txBody>
          <a:bodyPr anchor="b">
            <a:normAutofit/>
          </a:bodyPr>
          <a:lstStyle/>
          <a:p>
            <a:r>
              <a:rPr lang="en-US" sz="6100" dirty="0" err="1">
                <a:solidFill>
                  <a:srgbClr val="FFFFFF"/>
                </a:solidFill>
              </a:rPr>
              <a:t>Paediatric</a:t>
            </a:r>
            <a:r>
              <a:rPr lang="en-US" sz="6100" dirty="0">
                <a:solidFill>
                  <a:srgbClr val="FFFFFF"/>
                </a:solidFill>
              </a:rPr>
              <a:t> Compartment Syndrome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5763D-D693-F045-9D82-F78EC8268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9798" y="3544059"/>
            <a:ext cx="3633923" cy="2397488"/>
          </a:xfrm>
        </p:spPr>
        <p:txBody>
          <a:bodyPr anchor="ctr">
            <a:normAutofit/>
          </a:bodyPr>
          <a:lstStyle/>
          <a:p>
            <a:pPr algn="r"/>
            <a:r>
              <a:rPr lang="en-US" sz="2000" dirty="0">
                <a:solidFill>
                  <a:srgbClr val="FFFFFF"/>
                </a:solidFill>
              </a:rPr>
              <a:t>Adam Stoneham </a:t>
            </a:r>
          </a:p>
          <a:p>
            <a:pPr algn="r"/>
            <a:r>
              <a:rPr lang="en-US" sz="2000" dirty="0">
                <a:solidFill>
                  <a:srgbClr val="FFFFFF"/>
                </a:solidFill>
              </a:rPr>
              <a:t>July 2021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340" y="122578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7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34855" y="1685867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9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87962" y="2175690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936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B83FEF-CF4B-B643-8A21-8EDE88727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82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36287-191C-0146-AC43-72A3A7EB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8" b="2630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62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6CB5DB-1155-3548-B4BA-F7425C9F7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6" b="1314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32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F217B-8EA4-594C-97A3-1BD68B723D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2" b="6794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6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16CD00-EC49-6445-A62B-302D78A70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Neonatal compartment syndrome</a:t>
            </a:r>
            <a:r>
              <a:rPr lang="en-US" baseline="30000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6E99A-9156-A945-B929-D2A19CAF9D97}"/>
              </a:ext>
            </a:extLst>
          </p:cNvPr>
          <p:cNvSpPr txBox="1"/>
          <p:nvPr/>
        </p:nvSpPr>
        <p:spPr>
          <a:xfrm>
            <a:off x="961697" y="1690688"/>
            <a:ext cx="107993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And finally…</a:t>
            </a:r>
          </a:p>
          <a:p>
            <a:endParaRPr lang="en-US" sz="3600" dirty="0"/>
          </a:p>
          <a:p>
            <a:r>
              <a:rPr lang="en-US" sz="3600" dirty="0"/>
              <a:t>Newborn baby</a:t>
            </a:r>
          </a:p>
          <a:p>
            <a:r>
              <a:rPr lang="en-US" sz="3600" dirty="0"/>
              <a:t>38/40</a:t>
            </a:r>
          </a:p>
          <a:p>
            <a:r>
              <a:rPr lang="en-US" sz="3600" dirty="0"/>
              <a:t>Forceps delivery</a:t>
            </a:r>
          </a:p>
          <a:p>
            <a:r>
              <a:rPr lang="en-US" sz="3600" dirty="0"/>
              <a:t>Erythema + bullae R arm started yesterday</a:t>
            </a:r>
          </a:p>
          <a:p>
            <a:r>
              <a:rPr lang="en-US" sz="3600" dirty="0"/>
              <a:t>Dermatology review “non-specific”  </a:t>
            </a:r>
          </a:p>
          <a:p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DF261B-0C2A-1843-A45A-8F5438246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74"/>
          <a:stretch/>
        </p:blipFill>
        <p:spPr>
          <a:xfrm>
            <a:off x="0" y="1690688"/>
            <a:ext cx="12192000" cy="476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5E01E-7083-7642-9A02-1D3F3B3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learning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B6DBD-2F45-F547-8C30-2816EE83E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Suspicion of compartment syndrome in all patients experiencing pain out of proportion to injury </a:t>
            </a:r>
          </a:p>
          <a:p>
            <a:endParaRPr lang="en-US" dirty="0"/>
          </a:p>
          <a:p>
            <a:r>
              <a:rPr lang="en-US" dirty="0"/>
              <a:t>Careful evaluation, re-evaluation and documentation</a:t>
            </a:r>
          </a:p>
          <a:p>
            <a:endParaRPr lang="en-US" dirty="0"/>
          </a:p>
          <a:p>
            <a:r>
              <a:rPr lang="en-US" dirty="0"/>
              <a:t>It is an intraoperative diagnosis </a:t>
            </a:r>
          </a:p>
        </p:txBody>
      </p:sp>
    </p:spTree>
    <p:extLst>
      <p:ext uri="{BB962C8B-B14F-4D97-AF65-F5344CB8AC3E}">
        <p14:creationId xmlns:p14="http://schemas.microsoft.com/office/powerpoint/2010/main" val="2545887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DC939-1B9C-354D-899A-6702960A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32F99-A1F7-FD4D-96D8-C3FD7ACC3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arenR"/>
            </a:pPr>
            <a:r>
              <a:rPr lang="en-US" dirty="0"/>
              <a:t>Rockwood &amp; Wilkins Fractures in Children 7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  <a:p>
            <a:pPr marL="514350" indent="-514350">
              <a:buAutoNum type="arabicParenR"/>
            </a:pPr>
            <a:r>
              <a:rPr lang="en-AU" dirty="0" err="1"/>
              <a:t>Hak</a:t>
            </a:r>
            <a:r>
              <a:rPr lang="en-AU" dirty="0"/>
              <a:t> DJ. Acute Compartment Syndrome in Children. 2019 Sep 3. In: </a:t>
            </a:r>
            <a:r>
              <a:rPr lang="en-AU" dirty="0" err="1"/>
              <a:t>Mauffrey</a:t>
            </a:r>
            <a:r>
              <a:rPr lang="en-AU" dirty="0"/>
              <a:t> C, </a:t>
            </a:r>
            <a:r>
              <a:rPr lang="en-AU" dirty="0" err="1"/>
              <a:t>Hak</a:t>
            </a:r>
            <a:r>
              <a:rPr lang="en-AU" dirty="0"/>
              <a:t> DJ, Martin III MP, editors. Compartment Syndrome: A Guide to Diagnosis and Management</a:t>
            </a:r>
          </a:p>
          <a:p>
            <a:pPr marL="514350" indent="-514350">
              <a:buAutoNum type="arabicParenR"/>
            </a:pPr>
            <a:r>
              <a:rPr lang="en-AU" dirty="0"/>
              <a:t>Ramachandran M, Skaggs DL, Crawford HA, Eastwood DM, Lalonde FD, Vitale MG, Do TT, Kay RM. Delaying treatment of supracondylar fractures in children: has the pendulum swung too far? J Bone Joint Surg Br. 2008 Sep;90(9):1228-33</a:t>
            </a:r>
          </a:p>
          <a:p>
            <a:pPr marL="514350" indent="-514350">
              <a:buAutoNum type="arabicParenR"/>
            </a:pPr>
            <a:r>
              <a:rPr lang="en-AU" dirty="0" err="1"/>
              <a:t>Prasarn</a:t>
            </a:r>
            <a:r>
              <a:rPr lang="en-AU" dirty="0"/>
              <a:t> ML, Ouellette EA, Livingstone A, Giuffrida AY. Acute </a:t>
            </a:r>
            <a:r>
              <a:rPr lang="en-AU" dirty="0" err="1"/>
              <a:t>pediatric</a:t>
            </a:r>
            <a:r>
              <a:rPr lang="en-AU" dirty="0"/>
              <a:t> upper extremity compartment syndrome in the absence of fracture. J </a:t>
            </a:r>
            <a:r>
              <a:rPr lang="en-AU" dirty="0" err="1"/>
              <a:t>Pediatr</a:t>
            </a:r>
            <a:r>
              <a:rPr lang="en-AU" dirty="0"/>
              <a:t> </a:t>
            </a:r>
            <a:r>
              <a:rPr lang="en-AU" dirty="0" err="1"/>
              <a:t>Orthop</a:t>
            </a:r>
            <a:r>
              <a:rPr lang="en-AU" dirty="0"/>
              <a:t>. 2009;29:263–8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57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9FAF8-960F-0945-9960-75DBCB5DF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0DF238-C8F4-2A47-9670-0AB022CCE62D}"/>
              </a:ext>
            </a:extLst>
          </p:cNvPr>
          <p:cNvSpPr txBox="1">
            <a:spLocks/>
          </p:cNvSpPr>
          <p:nvPr/>
        </p:nvSpPr>
        <p:spPr>
          <a:xfrm>
            <a:off x="2337571" y="4020014"/>
            <a:ext cx="7516851" cy="596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59FC1B0-5CB3-434A-AEF9-5CE6C655B878}"/>
              </a:ext>
            </a:extLst>
          </p:cNvPr>
          <p:cNvSpPr txBox="1">
            <a:spLocks/>
          </p:cNvSpPr>
          <p:nvPr/>
        </p:nvSpPr>
        <p:spPr>
          <a:xfrm>
            <a:off x="2337571" y="5600932"/>
            <a:ext cx="7516851" cy="596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85C342C1-8F96-374D-9376-7C1695D57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3599674"/>
              </p:ext>
            </p:extLst>
          </p:nvPr>
        </p:nvGraphicFramePr>
        <p:xfrm>
          <a:off x="2522786" y="93647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1784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A7635-9994-A84C-A82A-B40DA85C6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6190412" cy="1182927"/>
          </a:xfrm>
        </p:spPr>
        <p:txBody>
          <a:bodyPr anchor="b">
            <a:normAutofit/>
          </a:bodyPr>
          <a:lstStyle/>
          <a:p>
            <a:r>
              <a:rPr lang="en-US" sz="5400" dirty="0"/>
              <a:t>Risk factors</a:t>
            </a:r>
            <a:r>
              <a:rPr lang="en-US" sz="5400" baseline="30000" dirty="0"/>
              <a:t>1</a:t>
            </a:r>
          </a:p>
        </p:txBody>
      </p:sp>
      <p:cxnSp>
        <p:nvCxnSpPr>
          <p:cNvPr id="33" name="!!Straight Connector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5325C-78B3-364A-A573-4544FA3DA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2829330"/>
            <a:ext cx="6685595" cy="3344459"/>
          </a:xfrm>
        </p:spPr>
        <p:txBody>
          <a:bodyPr anchor="t">
            <a:normAutofit lnSpcReduction="10000"/>
          </a:bodyPr>
          <a:lstStyle/>
          <a:p>
            <a:r>
              <a:rPr lang="en-US" sz="1800" dirty="0"/>
              <a:t>High energy trauma </a:t>
            </a:r>
          </a:p>
          <a:p>
            <a:r>
              <a:rPr lang="en-US" sz="1800" dirty="0"/>
              <a:t>Especially MVAs (80%)</a:t>
            </a:r>
          </a:p>
          <a:p>
            <a:r>
              <a:rPr lang="en-US" sz="1800" dirty="0"/>
              <a:t>Adolescent males (v. rare &lt;10)</a:t>
            </a:r>
          </a:p>
          <a:p>
            <a:r>
              <a:rPr lang="en-US" sz="1800" dirty="0"/>
              <a:t>Tibial shaft (40%)</a:t>
            </a:r>
          </a:p>
          <a:p>
            <a:r>
              <a:rPr lang="en-US" sz="1800" dirty="0"/>
              <a:t>Open #s &gt; closed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Also observed in: </a:t>
            </a:r>
          </a:p>
          <a:p>
            <a:pPr lvl="1"/>
            <a:r>
              <a:rPr lang="en-US" sz="1800" dirty="0"/>
              <a:t>Low energy injuries, vascular injuries, infection, electrocution, elective procedures (e.g. tibial osteotomy), coagulopathy, failure to remove tourniquet  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71DE9-59D6-F247-B7A2-EF9D36C74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12" r="24302" b="1"/>
          <a:stretch/>
        </p:blipFill>
        <p:spPr>
          <a:xfrm>
            <a:off x="6994188" y="1612941"/>
            <a:ext cx="4267645" cy="4267645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3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22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ABD1C-547B-1C4E-9C71-4B54E5953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72" b="11176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2EE27D-6C65-084E-AB82-559CB85EF4FC}"/>
              </a:ext>
            </a:extLst>
          </p:cNvPr>
          <p:cNvSpPr txBox="1"/>
          <p:nvPr/>
        </p:nvSpPr>
        <p:spPr>
          <a:xfrm>
            <a:off x="614855" y="422350"/>
            <a:ext cx="513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Peters CL, Scott SM. Compartment syndrome in the forearm following fractures of the radial head or neck in children. J Bone Joint Surg Am. 1995 Jul;77(7):1070-4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84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3BF30-6AD5-BA4E-A136-48A91053F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 (theory)</a:t>
            </a:r>
            <a:r>
              <a:rPr lang="en-US" baseline="30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01A8E-40F2-4C4D-8113-3F04F9486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84600" cy="4351338"/>
          </a:xfrm>
        </p:spPr>
        <p:txBody>
          <a:bodyPr/>
          <a:lstStyle/>
          <a:p>
            <a:r>
              <a:rPr lang="en-US" dirty="0"/>
              <a:t>5 ‘P’s?</a:t>
            </a:r>
          </a:p>
          <a:p>
            <a:endParaRPr lang="en-US" dirty="0"/>
          </a:p>
          <a:p>
            <a:r>
              <a:rPr lang="en-US" dirty="0"/>
              <a:t>Pain</a:t>
            </a:r>
          </a:p>
          <a:p>
            <a:r>
              <a:rPr lang="en-US" dirty="0"/>
              <a:t>Pallor</a:t>
            </a:r>
          </a:p>
          <a:p>
            <a:r>
              <a:rPr lang="en-US" dirty="0"/>
              <a:t>Pulselessness</a:t>
            </a:r>
          </a:p>
          <a:p>
            <a:r>
              <a:rPr lang="en-US" dirty="0" err="1"/>
              <a:t>Paraethesia</a:t>
            </a:r>
            <a:r>
              <a:rPr lang="en-US" dirty="0"/>
              <a:t> </a:t>
            </a:r>
          </a:p>
          <a:p>
            <a:r>
              <a:rPr lang="en-US" dirty="0"/>
              <a:t>Paralysis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27DCBE-14F7-734F-98AC-AA5053801CAB}"/>
              </a:ext>
            </a:extLst>
          </p:cNvPr>
          <p:cNvSpPr txBox="1">
            <a:spLocks/>
          </p:cNvSpPr>
          <p:nvPr/>
        </p:nvSpPr>
        <p:spPr>
          <a:xfrm>
            <a:off x="4470400" y="1825625"/>
            <a:ext cx="4800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 ‘A’s?</a:t>
            </a:r>
          </a:p>
          <a:p>
            <a:endParaRPr lang="en-US" dirty="0"/>
          </a:p>
          <a:p>
            <a:r>
              <a:rPr lang="en-US" dirty="0"/>
              <a:t>Anxiety</a:t>
            </a:r>
          </a:p>
          <a:p>
            <a:r>
              <a:rPr lang="en-US" dirty="0" err="1"/>
              <a:t>Aggitation</a:t>
            </a:r>
            <a:endParaRPr lang="en-US" dirty="0"/>
          </a:p>
          <a:p>
            <a:r>
              <a:rPr lang="en-US" dirty="0"/>
              <a:t>Analgesic requirements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5CBE7E-3F32-8C48-B661-8506655A319B}"/>
              </a:ext>
            </a:extLst>
          </p:cNvPr>
          <p:cNvSpPr txBox="1">
            <a:spLocks/>
          </p:cNvSpPr>
          <p:nvPr/>
        </p:nvSpPr>
        <p:spPr>
          <a:xfrm>
            <a:off x="838200" y="5955733"/>
            <a:ext cx="11150600" cy="71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Mean delay 22 hours</a:t>
            </a:r>
            <a:r>
              <a:rPr lang="en-US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08937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F0E4B-147F-9549-8466-19AD834FB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4500"/>
              <a:t>Clinical presentation (practice)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EF7992-36C2-44D0-AC5B-9CAA0A6384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616630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1827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13691-1726-C24B-AA8A-97F6065F2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8E878-4245-FF4A-AB21-1D075EC47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Compartment pressure monitoring </a:t>
            </a:r>
          </a:p>
          <a:p>
            <a:pPr lvl="1"/>
            <a:r>
              <a:rPr lang="en-US" dirty="0"/>
              <a:t>Normally 0-5mmHg (adults) 13-16mmHg (children) </a:t>
            </a:r>
          </a:p>
          <a:p>
            <a:pPr lvl="1"/>
            <a:r>
              <a:rPr lang="en-US" dirty="0"/>
              <a:t>Absolute value &gt;40mmHg</a:t>
            </a:r>
          </a:p>
          <a:p>
            <a:pPr lvl="1"/>
            <a:r>
              <a:rPr lang="en-US" dirty="0"/>
              <a:t>Within 20-30mmHg of diastolic pressure (Delta pressure)</a:t>
            </a:r>
          </a:p>
          <a:p>
            <a:pPr lvl="1"/>
            <a:endParaRPr lang="en-US" dirty="0"/>
          </a:p>
          <a:p>
            <a:r>
              <a:rPr lang="en-US" dirty="0" err="1"/>
              <a:t>Dopler</a:t>
            </a:r>
            <a:r>
              <a:rPr lang="en-US" dirty="0"/>
              <a:t> USS</a:t>
            </a:r>
          </a:p>
          <a:p>
            <a:pPr lvl="1">
              <a:tabLst>
                <a:tab pos="1196975" algn="l"/>
              </a:tabLst>
            </a:pPr>
            <a:r>
              <a:rPr lang="en-US" dirty="0"/>
              <a:t>Pulses still present as arterial pressure &gt; compartment pressure </a:t>
            </a:r>
          </a:p>
        </p:txBody>
      </p:sp>
    </p:spTree>
    <p:extLst>
      <p:ext uri="{BB962C8B-B14F-4D97-AF65-F5344CB8AC3E}">
        <p14:creationId xmlns:p14="http://schemas.microsoft.com/office/powerpoint/2010/main" val="2885051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A6D82-154E-7941-AD20-D2D4B8986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A181C-0AF6-6F4C-A218-FCECEC121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Elevation, splitting of casts </a:t>
            </a:r>
          </a:p>
          <a:p>
            <a:r>
              <a:rPr lang="en-US" dirty="0"/>
              <a:t>Extension of limb reduces pressure</a:t>
            </a:r>
            <a:r>
              <a:rPr lang="en-US" baseline="30000" dirty="0"/>
              <a:t>2</a:t>
            </a:r>
          </a:p>
          <a:p>
            <a:endParaRPr lang="en-US" dirty="0"/>
          </a:p>
          <a:p>
            <a:r>
              <a:rPr lang="en-US" dirty="0"/>
              <a:t>Emergency fasciotomy and compartment decompression </a:t>
            </a:r>
          </a:p>
        </p:txBody>
      </p:sp>
    </p:spTree>
    <p:extLst>
      <p:ext uri="{BB962C8B-B14F-4D97-AF65-F5344CB8AC3E}">
        <p14:creationId xmlns:p14="http://schemas.microsoft.com/office/powerpoint/2010/main" val="4076887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25ED34-D2FF-AF4B-906C-E2FF32E71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41B873-8CF5-124C-AD8C-B46C61A59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49" y="140193"/>
            <a:ext cx="9130394" cy="67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31609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481</Words>
  <Application>Microsoft Macintosh PowerPoint</Application>
  <PresentationFormat>Widescreen</PresentationFormat>
  <Paragraphs>86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Univers</vt:lpstr>
      <vt:lpstr>GradientVTI</vt:lpstr>
      <vt:lpstr>Paediatric Compartment Syndrome</vt:lpstr>
      <vt:lpstr>Definition </vt:lpstr>
      <vt:lpstr>Risk factors1</vt:lpstr>
      <vt:lpstr>PowerPoint Presentation</vt:lpstr>
      <vt:lpstr>Clinical presentation (theory)2</vt:lpstr>
      <vt:lpstr>Clinical presentation (practice)</vt:lpstr>
      <vt:lpstr>Investigations</vt:lpstr>
      <vt:lpstr>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Neonatal compartment syndrome4</vt:lpstr>
      <vt:lpstr>Key learning points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Paediatric Compartment Syndrome</dc:title>
  <dc:creator>Adam Stoneham</dc:creator>
  <cp:lastModifiedBy>Adam Stoneham</cp:lastModifiedBy>
  <cp:revision>2</cp:revision>
  <dcterms:created xsi:type="dcterms:W3CDTF">2021-07-13T19:59:15Z</dcterms:created>
  <dcterms:modified xsi:type="dcterms:W3CDTF">2021-07-13T20:08:59Z</dcterms:modified>
</cp:coreProperties>
</file>