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446" r:id="rId7"/>
    <p:sldId id="330" r:id="rId8"/>
    <p:sldId id="442" r:id="rId9"/>
    <p:sldId id="443" r:id="rId10"/>
    <p:sldId id="447" r:id="rId11"/>
    <p:sldId id="448" r:id="rId12"/>
    <p:sldId id="449" r:id="rId13"/>
    <p:sldId id="450" r:id="rId14"/>
    <p:sldId id="451" r:id="rId15"/>
    <p:sldId id="452" r:id="rId16"/>
    <p:sldId id="445" r:id="rId17"/>
    <p:sldId id="305" r:id="rId18"/>
    <p:sldId id="338" r:id="rId19"/>
    <p:sldId id="453" r:id="rId20"/>
    <p:sldId id="345" r:id="rId21"/>
    <p:sldId id="344" r:id="rId22"/>
    <p:sldId id="439" r:id="rId23"/>
    <p:sldId id="341" r:id="rId24"/>
    <p:sldId id="458" r:id="rId25"/>
    <p:sldId id="441" r:id="rId26"/>
    <p:sldId id="346" r:id="rId27"/>
    <p:sldId id="347" r:id="rId28"/>
    <p:sldId id="336" r:id="rId29"/>
    <p:sldId id="348" r:id="rId30"/>
    <p:sldId id="454" r:id="rId31"/>
    <p:sldId id="459" r:id="rId32"/>
    <p:sldId id="462" r:id="rId33"/>
    <p:sldId id="455" r:id="rId34"/>
    <p:sldId id="460" r:id="rId35"/>
    <p:sldId id="456" r:id="rId36"/>
    <p:sldId id="457" r:id="rId37"/>
    <p:sldId id="44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51" autoAdjust="0"/>
    <p:restoredTop sz="92694" autoAdjust="0"/>
  </p:normalViewPr>
  <p:slideViewPr>
    <p:cSldViewPr snapToGrid="0">
      <p:cViewPr varScale="1">
        <p:scale>
          <a:sx n="80" d="100"/>
          <a:sy n="80" d="100"/>
        </p:scale>
        <p:origin x="208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06C4-C5A6-48FB-97F5-B20A44F857E9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5657-0A12-495F-9FFA-D8F7554E7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B2CC-0155-4E5E-A890-531D58ADF5B2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0FBB-F712-42E7-8C2F-226D98798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You’re allowed to be snobby about Orthopaedics but you are not allowed to think it’s easy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4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You’re allowed to be snobby about Orthopaedics but you are not allowed to think it’s easy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3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Driving test: practice saying what you are doing. Record yourself.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3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to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96CAD-C1FD-48B1-92EC-A33B5C0C658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87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/>
            <a:r>
              <a:rPr lang="en-US" sz="20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B23B9F-B223-42FC-B961-B8BFC75D2259}" type="datetime1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12/12/22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>
                    <a:alpha val="60000"/>
                  </a:schemeClr>
                </a:solidFill>
              </a:rPr>
              <a:t>Sample footer text</a:t>
            </a:r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844951-7827-47D4-8276-7DDE1FA7D85A}" type="slidenum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B55F00-619F-454F-B4F9-5BB4329D6A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B1FB21-7C36-4190-ABE2-B9BFE6C96DE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29FC1D-B254-48C7-8575-8FB61D2A97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BA11CEB-971E-4B19-9E14-48116BFFE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98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69263F-BD41-445C-AC78-CBBD0998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73E1A0-7926-468C-810C-8F44F461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9EC85E-FD70-487E-B65E-D99622E6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03466-8C2A-4EC1-A7F5-6DD529E1B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59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  <p:sldLayoutId id="2147483706" r:id="rId19"/>
    <p:sldLayoutId id="2147483707" r:id="rId20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anchor="b" anchorCtr="0"/>
          <a:lstStyle/>
          <a:p>
            <a:r>
              <a:rPr lang="en-US" dirty="0"/>
              <a:t>The </a:t>
            </a:r>
            <a:r>
              <a:rPr lang="en-US" dirty="0" err="1"/>
              <a:t>Orthopaedic</a:t>
            </a:r>
            <a:r>
              <a:rPr lang="en-US" dirty="0"/>
              <a:t> OSCE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3600450"/>
            <a:ext cx="9144000" cy="2451100"/>
          </a:xfrm>
        </p:spPr>
        <p:txBody>
          <a:bodyPr/>
          <a:lstStyle/>
          <a:p>
            <a:r>
              <a:rPr lang="en-US" sz="3200" i="1" dirty="0"/>
              <a:t>don’t put your foot in it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Mr</a:t>
            </a:r>
            <a:r>
              <a:rPr lang="en-US" dirty="0"/>
              <a:t> Adam Stoneham </a:t>
            </a:r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thritis drugs may reduce mortality and time in ICU for sickest COVID  patients | Imperial News | Imperial College London">
            <a:extLst>
              <a:ext uri="{FF2B5EF4-FFF2-40B4-BE49-F238E27FC236}">
                <a16:creationId xmlns:a16="http://schemas.microsoft.com/office/drawing/2014/main" id="{D34BB334-314F-EB41-983C-92C08BCF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7" y="1235001"/>
            <a:ext cx="6362594" cy="43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nior Woman Enjoying Cup Of Tea At Home | Stock image | Colourbox">
            <a:extLst>
              <a:ext uri="{FF2B5EF4-FFF2-40B4-BE49-F238E27FC236}">
                <a16:creationId xmlns:a16="http://schemas.microsoft.com/office/drawing/2014/main" id="{54672931-1D7F-3A46-BC15-2FD26B29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17" y="827470"/>
            <a:ext cx="3460750" cy="52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1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Frame 5126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4" name="Rectangle 5128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5" name="Rectangle 5130">
            <a:extLst>
              <a:ext uri="{FF2B5EF4-FFF2-40B4-BE49-F238E27FC236}">
                <a16:creationId xmlns:a16="http://schemas.microsoft.com/office/drawing/2014/main" id="{5B0E521E-8528-4E92-8B8C-67ED5C5BD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37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103 Scruffy Student Young Stock Photos - Free &amp; Royalty-Free Stock Photos  from Dreamstime">
            <a:extLst>
              <a:ext uri="{FF2B5EF4-FFF2-40B4-BE49-F238E27FC236}">
                <a16:creationId xmlns:a16="http://schemas.microsoft.com/office/drawing/2014/main" id="{059D0F71-4CE5-D84C-BA94-5B5473BA3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961"/>
          <a:stretch/>
        </p:blipFill>
        <p:spPr bwMode="auto">
          <a:xfrm>
            <a:off x="-1" y="10"/>
            <a:ext cx="1218551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6" name="Frame 5132">
            <a:extLst>
              <a:ext uri="{FF2B5EF4-FFF2-40B4-BE49-F238E27FC236}">
                <a16:creationId xmlns:a16="http://schemas.microsoft.com/office/drawing/2014/main" id="{F097499C-1674-4A33-BAFD-70C190D3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37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&quot;House, M.D.&quot; Character Are You? | Hugh laurie, Dr house, Gregory house">
            <a:extLst>
              <a:ext uri="{FF2B5EF4-FFF2-40B4-BE49-F238E27FC236}">
                <a16:creationId xmlns:a16="http://schemas.microsoft.com/office/drawing/2014/main" id="{A4641884-2C89-6049-B985-89EEE59E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41" y="299399"/>
            <a:ext cx="4701117" cy="62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5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66BB-9632-4FD7-9FFC-FD3C43D3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5035"/>
            <a:ext cx="4337809" cy="48719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alpha val="60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tx2">
                    <a:alpha val="60000"/>
                  </a:schemeClr>
                </a:solidFill>
              </a:rPr>
              <a:t>Orthopaedic</a:t>
            </a:r>
            <a:r>
              <a:rPr lang="en-US" dirty="0">
                <a:solidFill>
                  <a:schemeClr val="tx2">
                    <a:alpha val="60000"/>
                  </a:schemeClr>
                </a:solidFill>
              </a:rPr>
              <a:t> OSCE</a:t>
            </a:r>
          </a:p>
          <a:p>
            <a:pPr indent="-2286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alpha val="60000"/>
                </a:schemeClr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History	</a:t>
            </a: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Examination </a:t>
            </a: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Investigations</a:t>
            </a: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Treatment</a:t>
            </a: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Cases </a:t>
            </a:r>
          </a:p>
        </p:txBody>
      </p:sp>
      <p:pic>
        <p:nvPicPr>
          <p:cNvPr id="19" name="Picture 2" descr="See the source image">
            <a:extLst>
              <a:ext uri="{FF2B5EF4-FFF2-40B4-BE49-F238E27FC236}">
                <a16:creationId xmlns:a16="http://schemas.microsoft.com/office/drawing/2014/main" id="{98BBC0B3-0048-46F6-BCBF-C831E5914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345" y="1305034"/>
            <a:ext cx="2958928" cy="428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See the source image">
            <a:extLst>
              <a:ext uri="{FF2B5EF4-FFF2-40B4-BE49-F238E27FC236}">
                <a16:creationId xmlns:a16="http://schemas.microsoft.com/office/drawing/2014/main" id="{187D9613-2829-4916-B131-1D556A5C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9360" y="1305034"/>
            <a:ext cx="2754439" cy="20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See the source image">
            <a:extLst>
              <a:ext uri="{FF2B5EF4-FFF2-40B4-BE49-F238E27FC236}">
                <a16:creationId xmlns:a16="http://schemas.microsoft.com/office/drawing/2014/main" id="{8DCF7006-8B2C-4963-91EF-DF75D468C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9360" y="3429001"/>
            <a:ext cx="2754439" cy="21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9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926" y="1857246"/>
            <a:ext cx="5162550" cy="37998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Orthopaedic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History</a:t>
            </a: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Come up with a sensible diagnosis</a:t>
            </a: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Establish what the patient wants</a:t>
            </a: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 safe / don’t make a TIT of yourself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AE4EC7-16FA-4A67-84A0-F079B4BC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876" y="495300"/>
            <a:ext cx="5229214" cy="587057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Senior Woman Enjoying Cup Of Tea At Home | Stock image | Colourbox">
            <a:extLst>
              <a:ext uri="{FF2B5EF4-FFF2-40B4-BE49-F238E27FC236}">
                <a16:creationId xmlns:a16="http://schemas.microsoft.com/office/drawing/2014/main" id="{BADC7989-F27C-894E-8D20-BB3325BCD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 b="23127"/>
          <a:stretch/>
        </p:blipFill>
        <p:spPr bwMode="auto">
          <a:xfrm>
            <a:off x="6539876" y="488577"/>
            <a:ext cx="5229214" cy="58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e Ultimate Wall Clock - 14&quot; Atomic, Black, Easy to Read, Perfect for  Home, Office, School, Indoor / Outdoor : Amazon.co.uk: Home &amp; Kitchen">
            <a:extLst>
              <a:ext uri="{FF2B5EF4-FFF2-40B4-BE49-F238E27FC236}">
                <a16:creationId xmlns:a16="http://schemas.microsoft.com/office/drawing/2014/main" id="{26410C5D-CB72-4146-B6CD-FD010D8B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0" y="5547359"/>
            <a:ext cx="1149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9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3182-22EB-43CF-838B-D3595509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412" y="696118"/>
            <a:ext cx="7123176" cy="5465763"/>
          </a:xfrm>
        </p:spPr>
        <p:txBody>
          <a:bodyPr>
            <a:normAutofit fontScale="90000"/>
          </a:bodyPr>
          <a:lstStyle/>
          <a:p>
            <a:br>
              <a:rPr lang="en-US" sz="6000" dirty="0"/>
            </a:br>
            <a:r>
              <a:rPr lang="en-US" sz="6000" dirty="0"/>
              <a:t>PC</a:t>
            </a:r>
            <a:br>
              <a:rPr lang="en-US" sz="6000" dirty="0"/>
            </a:br>
            <a:r>
              <a:rPr lang="en-US" sz="6000" dirty="0"/>
              <a:t>     HPC</a:t>
            </a:r>
            <a:br>
              <a:rPr lang="en-US" sz="6000" dirty="0"/>
            </a:br>
            <a:r>
              <a:rPr lang="en-US" sz="6000" dirty="0"/>
              <a:t>          PMH</a:t>
            </a:r>
            <a:br>
              <a:rPr lang="en-US" sz="6000" dirty="0"/>
            </a:br>
            <a:r>
              <a:rPr lang="en-US" sz="6000" dirty="0"/>
              <a:t>               </a:t>
            </a:r>
            <a:r>
              <a:rPr lang="en-US" sz="6000" b="1" u="sng" dirty="0"/>
              <a:t>PSH</a:t>
            </a:r>
            <a:br>
              <a:rPr lang="en-US" sz="6000" dirty="0"/>
            </a:br>
            <a:r>
              <a:rPr lang="en-US" sz="6000" dirty="0"/>
              <a:t>                    (FH)</a:t>
            </a:r>
            <a:br>
              <a:rPr lang="en-US" sz="6000" dirty="0"/>
            </a:br>
            <a:r>
              <a:rPr lang="en-US" sz="6000" dirty="0"/>
              <a:t>                         </a:t>
            </a:r>
            <a:r>
              <a:rPr lang="en-US" sz="6000" b="1" u="sng" dirty="0"/>
              <a:t>SH</a:t>
            </a:r>
            <a:br>
              <a:rPr lang="en-US" dirty="0"/>
            </a:br>
            <a:endParaRPr lang="en-US" dirty="0"/>
          </a:p>
        </p:txBody>
      </p:sp>
      <p:pic>
        <p:nvPicPr>
          <p:cNvPr id="8196" name="Picture 4" descr="If you want total recall, use old-fashioned pen and paper (not a laptop) |  Daily Mail Online">
            <a:extLst>
              <a:ext uri="{FF2B5EF4-FFF2-40B4-BE49-F238E27FC236}">
                <a16:creationId xmlns:a16="http://schemas.microsoft.com/office/drawing/2014/main" id="{647A214F-62DB-574B-85E5-7F4738CE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696118"/>
            <a:ext cx="37084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8318D-BFC6-5441-9F96-A84977DCB7A5}"/>
              </a:ext>
            </a:extLst>
          </p:cNvPr>
          <p:cNvSpPr txBox="1"/>
          <p:nvPr/>
        </p:nvSpPr>
        <p:spPr>
          <a:xfrm>
            <a:off x="838200" y="4566581"/>
            <a:ext cx="3083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TELL ME ABOUT YOUSELF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0A14F42-0B5D-6846-8BB3-8D796845FAA3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2380001" y="1926337"/>
            <a:ext cx="1070335" cy="2640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31AE3D-E485-8444-8EA3-DBD0DC45AB32}"/>
              </a:ext>
            </a:extLst>
          </p:cNvPr>
          <p:cNvSpPr txBox="1"/>
          <p:nvPr/>
        </p:nvSpPr>
        <p:spPr>
          <a:xfrm>
            <a:off x="5216495" y="1158917"/>
            <a:ext cx="2000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Pain</a:t>
            </a:r>
          </a:p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Loss of function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04F859-976B-A345-86DF-1EF0DAB66495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992137" y="1482083"/>
            <a:ext cx="224358" cy="627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 descr="0103 | Swann-Morton Carbon Steel Scalpel Blade, No.11, 100 per Package | RS">
            <a:extLst>
              <a:ext uri="{FF2B5EF4-FFF2-40B4-BE49-F238E27FC236}">
                <a16:creationId xmlns:a16="http://schemas.microsoft.com/office/drawing/2014/main" id="{0B2E2D0D-A486-A641-AE6C-299B1319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881" l="3667" r="95333">
                        <a14:foregroundMark x1="3667" y1="44643" x2="5000" y2="42857"/>
                        <a14:foregroundMark x1="88333" y1="41071" x2="89000" y2="58333"/>
                        <a14:foregroundMark x1="94667" y1="58333" x2="95333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0938">
            <a:off x="7505106" y="5026373"/>
            <a:ext cx="2473118" cy="13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625645-D4E7-F243-A539-EB054090C226}"/>
              </a:ext>
            </a:extLst>
          </p:cNvPr>
          <p:cNvCxnSpPr>
            <a:cxnSpLocks/>
          </p:cNvCxnSpPr>
          <p:nvPr/>
        </p:nvCxnSpPr>
        <p:spPr>
          <a:xfrm flipV="1">
            <a:off x="7831246" y="4376720"/>
            <a:ext cx="224358" cy="627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56839C-502B-2D49-BADD-79A1C00BE37F}"/>
              </a:ext>
            </a:extLst>
          </p:cNvPr>
          <p:cNvSpPr txBox="1"/>
          <p:nvPr/>
        </p:nvSpPr>
        <p:spPr>
          <a:xfrm>
            <a:off x="8019028" y="3221075"/>
            <a:ext cx="3397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Get up, get dressed, make a cup of tea, put your socks on, get in the car, go to work…</a:t>
            </a:r>
          </a:p>
        </p:txBody>
      </p:sp>
    </p:spTree>
    <p:extLst>
      <p:ext uri="{BB962C8B-B14F-4D97-AF65-F5344CB8AC3E}">
        <p14:creationId xmlns:p14="http://schemas.microsoft.com/office/powerpoint/2010/main" val="33020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450" y="960119"/>
            <a:ext cx="5436246" cy="49377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 err="1"/>
              <a:t>Orthopaedic</a:t>
            </a:r>
            <a:r>
              <a:rPr lang="en-US" sz="4400" dirty="0"/>
              <a:t> Exam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Confirm or refute your diagnosis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Seek alternate diagnosis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Don’t hurt the patient </a:t>
            </a:r>
            <a:br>
              <a:rPr lang="en-US" sz="3200" dirty="0"/>
            </a:br>
            <a:br>
              <a:rPr lang="en-US" sz="3200" dirty="0"/>
            </a:br>
            <a:r>
              <a:rPr lang="en-US" sz="1600" b="1" u="sng" dirty="0"/>
              <a:t>**DEMONSTRATE KNOWLEDGE &amp; TECHNIQUE**</a:t>
            </a:r>
            <a:endParaRPr lang="en-US" sz="3200" b="1" u="sng" dirty="0"/>
          </a:p>
        </p:txBody>
      </p:sp>
      <p:pic>
        <p:nvPicPr>
          <p:cNvPr id="10" name="Picture 4" descr="Senior Woman Enjoying Cup Of Tea At Home | Stock image | Colourbox">
            <a:extLst>
              <a:ext uri="{FF2B5EF4-FFF2-40B4-BE49-F238E27FC236}">
                <a16:creationId xmlns:a16="http://schemas.microsoft.com/office/drawing/2014/main" id="{BADC7989-F27C-894E-8D20-BB3325BCD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 b="23127"/>
          <a:stretch/>
        </p:blipFill>
        <p:spPr bwMode="auto">
          <a:xfrm>
            <a:off x="6539876" y="488577"/>
            <a:ext cx="5229214" cy="58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e Ultimate Wall Clock - 14&quot; Atomic, Black, Easy to Read, Perfect for  Home, Office, School, Indoor / Outdoor : Amazon.co.uk: Home &amp; Kitchen">
            <a:extLst>
              <a:ext uri="{FF2B5EF4-FFF2-40B4-BE49-F238E27FC236}">
                <a16:creationId xmlns:a16="http://schemas.microsoft.com/office/drawing/2014/main" id="{26410C5D-CB72-4146-B6CD-FD010D8B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0" y="5547359"/>
            <a:ext cx="1149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8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rame 11270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Frame 11274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43182-22EB-43CF-838B-D3595509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288"/>
            <a:ext cx="5526024" cy="543763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LOOK</a:t>
            </a:r>
            <a:b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	- symmetry </a:t>
            </a:r>
            <a:b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	- scars</a:t>
            </a:r>
            <a:b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	- swelling</a:t>
            </a:r>
            <a:b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FEEL</a:t>
            </a:r>
            <a:b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	- vascularity</a:t>
            </a:r>
            <a:b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	- sensation  </a:t>
            </a:r>
            <a:b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MOVE</a:t>
            </a:r>
            <a:b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	- active / passive</a:t>
            </a:r>
            <a:b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	- good / bad</a:t>
            </a:r>
            <a:b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XRAY</a:t>
            </a:r>
            <a:b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br>
              <a:rPr lang="en-US" sz="28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n-US" sz="2400" b="1" u="sng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“to complete my examination…”</a:t>
            </a:r>
            <a:endParaRPr lang="en-US" sz="2800" b="1" u="sng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14AE4EC7-16FA-4A67-84A0-F079B4BC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876" y="495300"/>
            <a:ext cx="5229214" cy="587057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Sherlock Holmes - Wikipedia">
            <a:extLst>
              <a:ext uri="{FF2B5EF4-FFF2-40B4-BE49-F238E27FC236}">
                <a16:creationId xmlns:a16="http://schemas.microsoft.com/office/drawing/2014/main" id="{77253B92-C658-C649-9826-08D78E39F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457"/>
          <a:stretch/>
        </p:blipFill>
        <p:spPr bwMode="auto">
          <a:xfrm>
            <a:off x="6539876" y="488577"/>
            <a:ext cx="5229214" cy="58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7 Things to Check Before You Begin Recording Yourself">
            <a:extLst>
              <a:ext uri="{FF2B5EF4-FFF2-40B4-BE49-F238E27FC236}">
                <a16:creationId xmlns:a16="http://schemas.microsoft.com/office/drawing/2014/main" id="{4DC38ABC-433F-D647-9CEB-72F934B0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5184055"/>
            <a:ext cx="2275809" cy="14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2x Magnetic Exterior Car New Learner Driver L Plates - Secure &amp; Safe UK |  eBay">
            <a:extLst>
              <a:ext uri="{FF2B5EF4-FFF2-40B4-BE49-F238E27FC236}">
                <a16:creationId xmlns:a16="http://schemas.microsoft.com/office/drawing/2014/main" id="{79105132-EE6A-DE4A-9049-BD2DB488F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24" y="488577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8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ame 23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4" descr="Osteoarthritis of the hip | Radiology Reference Article | Radiopaedia.org">
            <a:extLst>
              <a:ext uri="{FF2B5EF4-FFF2-40B4-BE49-F238E27FC236}">
                <a16:creationId xmlns:a16="http://schemas.microsoft.com/office/drawing/2014/main" id="{E2DEA3BD-5270-594F-B0FF-BA997963D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9" b="19429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1195305-FB27-4331-8243-C4D3338DC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0" y="728905"/>
            <a:ext cx="4567990" cy="1035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Investigations  </a:t>
            </a:r>
          </a:p>
        </p:txBody>
      </p:sp>
    </p:spTree>
    <p:extLst>
      <p:ext uri="{BB962C8B-B14F-4D97-AF65-F5344CB8AC3E}">
        <p14:creationId xmlns:p14="http://schemas.microsoft.com/office/powerpoint/2010/main" val="359341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See the source image">
            <a:extLst>
              <a:ext uri="{FF2B5EF4-FFF2-40B4-BE49-F238E27FC236}">
                <a16:creationId xmlns:a16="http://schemas.microsoft.com/office/drawing/2014/main" id="{DEB4212F-5380-4B35-A8FC-ACA98177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33376"/>
            <a:ext cx="76327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6">
            <a:extLst>
              <a:ext uri="{FF2B5EF4-FFF2-40B4-BE49-F238E27FC236}">
                <a16:creationId xmlns:a16="http://schemas.microsoft.com/office/drawing/2014/main" id="{86E2FE68-95CB-4663-8B3D-651617C4D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5732463"/>
            <a:ext cx="140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*Red dot</a:t>
            </a:r>
          </a:p>
        </p:txBody>
      </p:sp>
      <p:sp>
        <p:nvSpPr>
          <p:cNvPr id="51204" name="TextBox 9">
            <a:extLst>
              <a:ext uri="{FF2B5EF4-FFF2-40B4-BE49-F238E27FC236}">
                <a16:creationId xmlns:a16="http://schemas.microsoft.com/office/drawing/2014/main" id="{B44CCC9A-F4B5-4C32-AC28-0504D49BB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951" y="476250"/>
            <a:ext cx="1260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AP</a:t>
            </a:r>
          </a:p>
          <a:p>
            <a:r>
              <a:rPr lang="en-GB" altLang="en-US">
                <a:solidFill>
                  <a:schemeClr val="bg1"/>
                </a:solidFill>
              </a:rPr>
              <a:t>26/2/21</a:t>
            </a:r>
          </a:p>
        </p:txBody>
      </p:sp>
      <p:sp>
        <p:nvSpPr>
          <p:cNvPr id="51205" name="TextBox 10">
            <a:extLst>
              <a:ext uri="{FF2B5EF4-FFF2-40B4-BE49-F238E27FC236}">
                <a16:creationId xmlns:a16="http://schemas.microsoft.com/office/drawing/2014/main" id="{7FE428B8-AE84-40A3-A960-B2C210D93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549276"/>
            <a:ext cx="1765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Mrs Smith</a:t>
            </a:r>
          </a:p>
          <a:p>
            <a:r>
              <a:rPr lang="en-GB" altLang="en-US">
                <a:solidFill>
                  <a:schemeClr val="bg1"/>
                </a:solidFill>
              </a:rPr>
              <a:t>02/15/1931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ame 25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66BB-9632-4FD7-9FFC-FD3C43D3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5035"/>
            <a:ext cx="4337809" cy="48719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alpha val="60000"/>
                </a:schemeClr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alpha val="60000"/>
                  </a:schemeClr>
                </a:solidFill>
              </a:rPr>
              <a:t>Why?</a:t>
            </a:r>
          </a:p>
          <a:p>
            <a:pPr indent="-2286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alpha val="60000"/>
                </a:schemeClr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alpha val="60000"/>
                  </a:schemeClr>
                </a:solidFill>
              </a:rPr>
              <a:t>What?</a:t>
            </a:r>
          </a:p>
          <a:p>
            <a:pPr indent="-2286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alpha val="60000"/>
                </a:schemeClr>
              </a:solidFill>
            </a:endParaRPr>
          </a:p>
          <a:p>
            <a:pPr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alpha val="60000"/>
                  </a:schemeClr>
                </a:solidFill>
              </a:rPr>
              <a:t>Where?</a:t>
            </a:r>
          </a:p>
        </p:txBody>
      </p:sp>
      <p:pic>
        <p:nvPicPr>
          <p:cNvPr id="19" name="Picture 2" descr="See the source image">
            <a:extLst>
              <a:ext uri="{FF2B5EF4-FFF2-40B4-BE49-F238E27FC236}">
                <a16:creationId xmlns:a16="http://schemas.microsoft.com/office/drawing/2014/main" id="{98BBC0B3-0048-46F6-BCBF-C831E5914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345" y="1305034"/>
            <a:ext cx="2958928" cy="428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See the source image">
            <a:extLst>
              <a:ext uri="{FF2B5EF4-FFF2-40B4-BE49-F238E27FC236}">
                <a16:creationId xmlns:a16="http://schemas.microsoft.com/office/drawing/2014/main" id="{187D9613-2829-4916-B131-1D556A5C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9360" y="1305034"/>
            <a:ext cx="2754439" cy="20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See the source image">
            <a:extLst>
              <a:ext uri="{FF2B5EF4-FFF2-40B4-BE49-F238E27FC236}">
                <a16:creationId xmlns:a16="http://schemas.microsoft.com/office/drawing/2014/main" id="{8DCF7006-8B2C-4963-91EF-DF75D468C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9360" y="3429001"/>
            <a:ext cx="2754439" cy="21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4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18F4-D13C-40F3-9843-13BBC3B8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351463"/>
          </a:xfrm>
        </p:spPr>
        <p:txBody>
          <a:bodyPr>
            <a:normAutofit/>
          </a:bodyPr>
          <a:lstStyle/>
          <a:p>
            <a:r>
              <a:rPr lang="en-US" sz="4400" dirty="0"/>
              <a:t>DEMOGRAPHICS</a:t>
            </a:r>
            <a:br>
              <a:rPr lang="en-US" sz="4400" dirty="0"/>
            </a:br>
            <a:r>
              <a:rPr lang="en-US" sz="4400" dirty="0"/>
              <a:t>DESCRIBE</a:t>
            </a:r>
            <a:br>
              <a:rPr lang="en-US" sz="4400" dirty="0"/>
            </a:br>
            <a:r>
              <a:rPr lang="en-US" sz="4400" dirty="0"/>
              <a:t>DIAGNOSE</a:t>
            </a:r>
            <a:br>
              <a:rPr lang="en-US" sz="4400" dirty="0"/>
            </a:br>
            <a:r>
              <a:rPr lang="en-US" sz="4400" dirty="0"/>
              <a:t>DOUBLE CHECK / DUAL PATHOLOGY</a:t>
            </a:r>
          </a:p>
        </p:txBody>
      </p:sp>
    </p:spTree>
    <p:extLst>
      <p:ext uri="{BB962C8B-B14F-4D97-AF65-F5344CB8AC3E}">
        <p14:creationId xmlns:p14="http://schemas.microsoft.com/office/powerpoint/2010/main" val="1448471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See the source image">
            <a:extLst>
              <a:ext uri="{FF2B5EF4-FFF2-40B4-BE49-F238E27FC236}">
                <a16:creationId xmlns:a16="http://schemas.microsoft.com/office/drawing/2014/main" id="{DEB4212F-5380-4B35-A8FC-ACA98177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33376"/>
            <a:ext cx="76327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6">
            <a:extLst>
              <a:ext uri="{FF2B5EF4-FFF2-40B4-BE49-F238E27FC236}">
                <a16:creationId xmlns:a16="http://schemas.microsoft.com/office/drawing/2014/main" id="{86E2FE68-95CB-4663-8B3D-651617C4D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5732463"/>
            <a:ext cx="140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*Red dot</a:t>
            </a:r>
          </a:p>
        </p:txBody>
      </p:sp>
      <p:sp>
        <p:nvSpPr>
          <p:cNvPr id="51204" name="TextBox 9">
            <a:extLst>
              <a:ext uri="{FF2B5EF4-FFF2-40B4-BE49-F238E27FC236}">
                <a16:creationId xmlns:a16="http://schemas.microsoft.com/office/drawing/2014/main" id="{B44CCC9A-F4B5-4C32-AC28-0504D49BB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951" y="476250"/>
            <a:ext cx="1260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AP</a:t>
            </a:r>
          </a:p>
          <a:p>
            <a:r>
              <a:rPr lang="en-GB" altLang="en-US">
                <a:solidFill>
                  <a:schemeClr val="bg1"/>
                </a:solidFill>
              </a:rPr>
              <a:t>26/2/21</a:t>
            </a:r>
          </a:p>
        </p:txBody>
      </p:sp>
      <p:sp>
        <p:nvSpPr>
          <p:cNvPr id="51205" name="TextBox 10">
            <a:extLst>
              <a:ext uri="{FF2B5EF4-FFF2-40B4-BE49-F238E27FC236}">
                <a16:creationId xmlns:a16="http://schemas.microsoft.com/office/drawing/2014/main" id="{7FE428B8-AE84-40A3-A960-B2C210D93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549276"/>
            <a:ext cx="1765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Mrs Smith</a:t>
            </a:r>
          </a:p>
          <a:p>
            <a:r>
              <a:rPr lang="en-GB" altLang="en-US">
                <a:solidFill>
                  <a:schemeClr val="bg1"/>
                </a:solidFill>
              </a:rPr>
              <a:t>02/15/1931</a:t>
            </a:r>
          </a:p>
        </p:txBody>
      </p:sp>
    </p:spTree>
    <p:extLst>
      <p:ext uri="{BB962C8B-B14F-4D97-AF65-F5344CB8AC3E}">
        <p14:creationId xmlns:p14="http://schemas.microsoft.com/office/powerpoint/2010/main" val="373584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E3099F4A-BBE7-4265-9BBE-C93E3F7F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3251" name="Picture 2" descr="See the source image">
            <a:extLst>
              <a:ext uri="{FF2B5EF4-FFF2-40B4-BE49-F238E27FC236}">
                <a16:creationId xmlns:a16="http://schemas.microsoft.com/office/drawing/2014/main" id="{1CAEC8B8-1365-4CF2-A41F-A272DDBD2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04813"/>
            <a:ext cx="208756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See the source image">
            <a:extLst>
              <a:ext uri="{FF2B5EF4-FFF2-40B4-BE49-F238E27FC236}">
                <a16:creationId xmlns:a16="http://schemas.microsoft.com/office/drawing/2014/main" id="{65AFF146-BAE5-4EFA-92E2-ED2FE8C02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3"/>
          <a:stretch>
            <a:fillRect/>
          </a:stretch>
        </p:blipFill>
        <p:spPr bwMode="auto">
          <a:xfrm>
            <a:off x="6743701" y="3257550"/>
            <a:ext cx="2665413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 descr="See the source image">
            <a:extLst>
              <a:ext uri="{FF2B5EF4-FFF2-40B4-BE49-F238E27FC236}">
                <a16:creationId xmlns:a16="http://schemas.microsoft.com/office/drawing/2014/main" id="{B18E99D2-4DFE-428D-B3B0-6EB53D47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4" y="3933825"/>
            <a:ext cx="4048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4" descr="See the source image">
            <a:extLst>
              <a:ext uri="{FF2B5EF4-FFF2-40B4-BE49-F238E27FC236}">
                <a16:creationId xmlns:a16="http://schemas.microsoft.com/office/drawing/2014/main" id="{476D77FA-584E-4892-A370-1EE88647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04813"/>
            <a:ext cx="33909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Frame 16390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533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Treatment  </a:t>
            </a:r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3670" y="533400"/>
            <a:ext cx="5231130" cy="57911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Orthopaedic Surgery | Surgery">
            <a:extLst>
              <a:ext uri="{FF2B5EF4-FFF2-40B4-BE49-F238E27FC236}">
                <a16:creationId xmlns:a16="http://schemas.microsoft.com/office/drawing/2014/main" id="{70AC0A3D-FCE4-774E-AFA3-653DC8824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r="21792"/>
          <a:stretch/>
        </p:blipFill>
        <p:spPr bwMode="auto">
          <a:xfrm>
            <a:off x="6503670" y="533400"/>
            <a:ext cx="523113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18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3182-22EB-43CF-838B-D3595509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681037"/>
            <a:ext cx="5257800" cy="5465763"/>
          </a:xfrm>
        </p:spPr>
        <p:txBody>
          <a:bodyPr>
            <a:normAutofit/>
          </a:bodyPr>
          <a:lstStyle/>
          <a:p>
            <a:r>
              <a:rPr lang="en-US" dirty="0"/>
              <a:t>CONSERVATIVE</a:t>
            </a:r>
            <a:br>
              <a:rPr lang="en-US" dirty="0"/>
            </a:br>
            <a:r>
              <a:rPr lang="en-US" dirty="0"/>
              <a:t>MEDICAL </a:t>
            </a:r>
            <a:br>
              <a:rPr lang="en-US" dirty="0"/>
            </a:br>
            <a:r>
              <a:rPr lang="en-US" dirty="0"/>
              <a:t>SURGICAL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CF87EC-78A5-D14B-8B7D-EF489D45C042}"/>
              </a:ext>
            </a:extLst>
          </p:cNvPr>
          <p:cNvSpPr txBox="1">
            <a:spLocks/>
          </p:cNvSpPr>
          <p:nvPr/>
        </p:nvSpPr>
        <p:spPr>
          <a:xfrm>
            <a:off x="6798732" y="681036"/>
            <a:ext cx="5257800" cy="546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kern="1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dirty="0"/>
              <a:t>Operative</a:t>
            </a:r>
          </a:p>
          <a:p>
            <a:endParaRPr lang="en-GB" dirty="0"/>
          </a:p>
          <a:p>
            <a:r>
              <a:rPr lang="en-GB" dirty="0"/>
              <a:t>Non-operative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51E634-3B22-6A47-A793-1F8E3D58B146}"/>
              </a:ext>
            </a:extLst>
          </p:cNvPr>
          <p:cNvCxnSpPr/>
          <p:nvPr/>
        </p:nvCxnSpPr>
        <p:spPr>
          <a:xfrm>
            <a:off x="6096000" y="681036"/>
            <a:ext cx="0" cy="546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96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ri Panel Knee Splint | BeneCare Direct Online UK Shop">
            <a:extLst>
              <a:ext uri="{FF2B5EF4-FFF2-40B4-BE49-F238E27FC236}">
                <a16:creationId xmlns:a16="http://schemas.microsoft.com/office/drawing/2014/main" id="{30D31C56-AF53-C944-85A0-8D8B97C88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8" y="195669"/>
            <a:ext cx="6484532" cy="64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Osteoarthritis: Cartilage Degeneration &amp; Joint Pain | HSS">
            <a:extLst>
              <a:ext uri="{FF2B5EF4-FFF2-40B4-BE49-F238E27FC236}">
                <a16:creationId xmlns:a16="http://schemas.microsoft.com/office/drawing/2014/main" id="{31958214-46A1-FA4A-808D-32B68F5AF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0" r="12133" b="382"/>
          <a:stretch/>
        </p:blipFill>
        <p:spPr bwMode="auto">
          <a:xfrm>
            <a:off x="6976533" y="195668"/>
            <a:ext cx="5005918" cy="64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91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466" y="2235200"/>
            <a:ext cx="1981067" cy="2387600"/>
          </a:xfrm>
        </p:spPr>
        <p:txBody>
          <a:bodyPr/>
          <a:lstStyle/>
          <a:p>
            <a:r>
              <a:rPr lang="en-US" dirty="0"/>
              <a:t>Cases  </a:t>
            </a:r>
          </a:p>
        </p:txBody>
      </p:sp>
    </p:spTree>
    <p:extLst>
      <p:ext uri="{BB962C8B-B14F-4D97-AF65-F5344CB8AC3E}">
        <p14:creationId xmlns:p14="http://schemas.microsoft.com/office/powerpoint/2010/main" val="1112583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ck Pain">
            <a:extLst>
              <a:ext uri="{FF2B5EF4-FFF2-40B4-BE49-F238E27FC236}">
                <a16:creationId xmlns:a16="http://schemas.microsoft.com/office/drawing/2014/main" id="{F1EC0F02-579A-C84E-8947-CBACCBC5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4" y="707170"/>
            <a:ext cx="8195732" cy="54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77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3182-22EB-43CF-838B-D3595509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681037"/>
            <a:ext cx="10667659" cy="5465763"/>
          </a:xfrm>
        </p:spPr>
        <p:txBody>
          <a:bodyPr>
            <a:normAutofit/>
          </a:bodyPr>
          <a:lstStyle/>
          <a:p>
            <a:r>
              <a:rPr lang="en-US" dirty="0"/>
              <a:t>Cauda Equina Red flags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</a:t>
            </a:r>
            <a:r>
              <a:rPr lang="en-US" sz="4000" dirty="0"/>
              <a:t>Bilateral sciatica</a:t>
            </a:r>
            <a:br>
              <a:rPr lang="en-US" sz="4000" dirty="0"/>
            </a:br>
            <a:r>
              <a:rPr lang="en-US" sz="4000" dirty="0"/>
              <a:t>- Weakness</a:t>
            </a:r>
            <a:br>
              <a:rPr lang="en-US" sz="4000" dirty="0"/>
            </a:br>
            <a:r>
              <a:rPr lang="en-US" sz="4000" dirty="0"/>
              <a:t>- Saddle </a:t>
            </a:r>
            <a:r>
              <a:rPr lang="en-US" sz="4000" dirty="0" err="1"/>
              <a:t>anaesthesia</a:t>
            </a:r>
            <a:br>
              <a:rPr lang="en-US" sz="4000" dirty="0"/>
            </a:br>
            <a:r>
              <a:rPr lang="en-US" sz="4000" dirty="0"/>
              <a:t>- Bowel or bladder dysfunction </a:t>
            </a:r>
            <a:br>
              <a:rPr lang="en-US" sz="4000" dirty="0"/>
            </a:br>
            <a:r>
              <a:rPr lang="en-US" sz="4000" dirty="0"/>
              <a:t>- Sexual dysfunction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10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FD9F80-F367-0747-BFB6-50086EF96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7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E5DB308-7CE0-A648-BA46-D8889BFF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The Boss Baby: Family Business Review - IGN">
            <a:extLst>
              <a:ext uri="{FF2B5EF4-FFF2-40B4-BE49-F238E27FC236}">
                <a16:creationId xmlns:a16="http://schemas.microsoft.com/office/drawing/2014/main" id="{8936F713-40BC-974A-8356-A705DB01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9173"/>
            <a:ext cx="10366248" cy="58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03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uised Muscle (Muscle Contusion): Symptoms and Treatment">
            <a:extLst>
              <a:ext uri="{FF2B5EF4-FFF2-40B4-BE49-F238E27FC236}">
                <a16:creationId xmlns:a16="http://schemas.microsoft.com/office/drawing/2014/main" id="{7134AFD5-D46C-3A43-9052-27327450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93" y="910463"/>
            <a:ext cx="9610614" cy="50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486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3182-22EB-43CF-838B-D3595509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681037"/>
            <a:ext cx="10667659" cy="5465763"/>
          </a:xfrm>
        </p:spPr>
        <p:txBody>
          <a:bodyPr>
            <a:normAutofit/>
          </a:bodyPr>
          <a:lstStyle/>
          <a:p>
            <a:r>
              <a:rPr lang="en-US" dirty="0"/>
              <a:t>Pain out of proportion to clinical findings = compartment syndrome until proved otherwise…</a:t>
            </a:r>
          </a:p>
        </p:txBody>
      </p:sp>
    </p:spTree>
    <p:extLst>
      <p:ext uri="{BB962C8B-B14F-4D97-AF65-F5344CB8AC3E}">
        <p14:creationId xmlns:p14="http://schemas.microsoft.com/office/powerpoint/2010/main" val="206713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nee Pain Symptoms and Possible Causes | Everyday Health">
            <a:extLst>
              <a:ext uri="{FF2B5EF4-FFF2-40B4-BE49-F238E27FC236}">
                <a16:creationId xmlns:a16="http://schemas.microsoft.com/office/drawing/2014/main" id="{6049475B-AA0E-B74C-8EA7-41EFB764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88" y="928131"/>
            <a:ext cx="8878824" cy="50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55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rthritis in the hands: Prevention and how to reduce and manage pain">
            <a:extLst>
              <a:ext uri="{FF2B5EF4-FFF2-40B4-BE49-F238E27FC236}">
                <a16:creationId xmlns:a16="http://schemas.microsoft.com/office/drawing/2014/main" id="{0DA0D45B-1E93-2B40-9075-87B26FA2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08" y="790956"/>
            <a:ext cx="7034784" cy="52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11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427"/>
            <a:ext cx="10860421" cy="34364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Resources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Surgical talk</a:t>
            </a:r>
            <a:br>
              <a:rPr lang="en-US" sz="6000" dirty="0"/>
            </a:br>
            <a:r>
              <a:rPr lang="en-US" sz="6000" dirty="0"/>
              <a:t>OSCE exams ? Geeky medic</a:t>
            </a:r>
            <a:br>
              <a:rPr lang="en-US" sz="6000" dirty="0"/>
            </a:br>
            <a:r>
              <a:rPr lang="en-US" sz="6000" dirty="0"/>
              <a:t>Each other</a:t>
            </a:r>
          </a:p>
        </p:txBody>
      </p:sp>
    </p:spTree>
    <p:extLst>
      <p:ext uri="{BB962C8B-B14F-4D97-AF65-F5344CB8AC3E}">
        <p14:creationId xmlns:p14="http://schemas.microsoft.com/office/powerpoint/2010/main" val="146665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10860421" cy="343645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What is the point of the </a:t>
            </a:r>
            <a:r>
              <a:rPr lang="en-US" sz="6000" dirty="0" err="1"/>
              <a:t>Orthopaedic</a:t>
            </a:r>
            <a:r>
              <a:rPr lang="en-US" sz="6000" dirty="0"/>
              <a:t> OSCE?</a:t>
            </a:r>
          </a:p>
        </p:txBody>
      </p:sp>
    </p:spTree>
    <p:extLst>
      <p:ext uri="{BB962C8B-B14F-4D97-AF65-F5344CB8AC3E}">
        <p14:creationId xmlns:p14="http://schemas.microsoft.com/office/powerpoint/2010/main" val="159034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503"/>
            <a:ext cx="10608629" cy="39539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Come up with a sensible diagnosis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Establish what the patient wants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 safe / don’t make a TIT of yourself</a:t>
            </a:r>
          </a:p>
        </p:txBody>
      </p:sp>
    </p:spTree>
    <p:extLst>
      <p:ext uri="{BB962C8B-B14F-4D97-AF65-F5344CB8AC3E}">
        <p14:creationId xmlns:p14="http://schemas.microsoft.com/office/powerpoint/2010/main" val="258812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807F12B-59C9-2A44-A0A4-BA86F6582A9D}"/>
              </a:ext>
            </a:extLst>
          </p:cNvPr>
          <p:cNvGrpSpPr/>
          <p:nvPr/>
        </p:nvGrpSpPr>
        <p:grpSpPr>
          <a:xfrm>
            <a:off x="1816607" y="1146048"/>
            <a:ext cx="8360683" cy="4298057"/>
            <a:chOff x="4380296" y="2952134"/>
            <a:chExt cx="7259491" cy="33718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CF42629-D7FF-544C-9267-F10C14275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009" y="2952134"/>
              <a:ext cx="2378358" cy="33718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10D847-E95B-AD47-A7F5-063B7296E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296" y="2955328"/>
              <a:ext cx="2655713" cy="336865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ABF13F2-139B-8440-BF2C-171C3986E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366" y="2952134"/>
              <a:ext cx="2225421" cy="3371850"/>
            </a:xfrm>
            <a:prstGeom prst="rect">
              <a:avLst/>
            </a:prstGeom>
          </p:spPr>
        </p:pic>
      </p:grp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D201C92D-E98F-BB40-87A6-A3B544D84976}"/>
              </a:ext>
            </a:extLst>
          </p:cNvPr>
          <p:cNvSpPr>
            <a:spLocks noGrp="1"/>
          </p:cNvSpPr>
          <p:nvPr/>
        </p:nvSpPr>
        <p:spPr bwMode="auto">
          <a:xfrm>
            <a:off x="1973272" y="5444107"/>
            <a:ext cx="2706564" cy="43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55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/>
              <a:t>Tumour</a:t>
            </a:r>
            <a:endParaRPr lang="en-US" dirty="0"/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F0383068-1644-5943-9A2A-4F7420C98C58}"/>
              </a:ext>
            </a:extLst>
          </p:cNvPr>
          <p:cNvSpPr txBox="1">
            <a:spLocks/>
          </p:cNvSpPr>
          <p:nvPr/>
        </p:nvSpPr>
        <p:spPr bwMode="auto">
          <a:xfrm>
            <a:off x="4900479" y="5444107"/>
            <a:ext cx="2706564" cy="43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9pPr>
          </a:lstStyle>
          <a:p>
            <a:pPr marL="0" indent="0" algn="ctr">
              <a:buFont typeface="Symbol" charset="2"/>
              <a:buNone/>
            </a:pPr>
            <a:r>
              <a:rPr lang="en-US" dirty="0"/>
              <a:t>Infection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B7E7D401-A484-364E-8A94-ED3EAA296430}"/>
              </a:ext>
            </a:extLst>
          </p:cNvPr>
          <p:cNvSpPr txBox="1">
            <a:spLocks/>
          </p:cNvSpPr>
          <p:nvPr/>
        </p:nvSpPr>
        <p:spPr bwMode="auto">
          <a:xfrm>
            <a:off x="7470727" y="5444106"/>
            <a:ext cx="2706564" cy="43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MS PGothic" charset="-128"/>
                <a:cs typeface="+mn-cs"/>
              </a:defRPr>
            </a:lvl9pPr>
          </a:lstStyle>
          <a:p>
            <a:pPr marL="0" indent="0" algn="ctr">
              <a:buFont typeface="Symbol" charset="2"/>
              <a:buNone/>
            </a:pPr>
            <a:r>
              <a:rPr lang="en-US" dirty="0"/>
              <a:t>Trauma</a:t>
            </a:r>
          </a:p>
        </p:txBody>
      </p:sp>
    </p:spTree>
    <p:extLst>
      <p:ext uri="{BB962C8B-B14F-4D97-AF65-F5344CB8AC3E}">
        <p14:creationId xmlns:p14="http://schemas.microsoft.com/office/powerpoint/2010/main" val="2087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89" y="2848820"/>
            <a:ext cx="10860421" cy="116036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What are they going to ask?</a:t>
            </a:r>
          </a:p>
        </p:txBody>
      </p:sp>
    </p:spTree>
    <p:extLst>
      <p:ext uri="{BB962C8B-B14F-4D97-AF65-F5344CB8AC3E}">
        <p14:creationId xmlns:p14="http://schemas.microsoft.com/office/powerpoint/2010/main" val="418910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Science Behind Rockets - Space Coast Launches">
            <a:extLst>
              <a:ext uri="{FF2B5EF4-FFF2-40B4-BE49-F238E27FC236}">
                <a16:creationId xmlns:a16="http://schemas.microsoft.com/office/drawing/2014/main" id="{B7E60B65-EE68-7144-85EC-BF362D759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92848"/>
            <a:ext cx="8351520" cy="62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&quot;No&quot; Symbol 9">
            <a:extLst>
              <a:ext uri="{FF2B5EF4-FFF2-40B4-BE49-F238E27FC236}">
                <a16:creationId xmlns:a16="http://schemas.microsoft.com/office/drawing/2014/main" id="{6234ED85-B0CB-0547-8F25-66B23120DC07}"/>
              </a:ext>
            </a:extLst>
          </p:cNvPr>
          <p:cNvSpPr/>
          <p:nvPr/>
        </p:nvSpPr>
        <p:spPr>
          <a:xfrm>
            <a:off x="3840480" y="1252728"/>
            <a:ext cx="4511040" cy="435254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3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steoarthritis: Cartilage Degeneration &amp; Joint Pain | HSS">
            <a:extLst>
              <a:ext uri="{FF2B5EF4-FFF2-40B4-BE49-F238E27FC236}">
                <a16:creationId xmlns:a16="http://schemas.microsoft.com/office/drawing/2014/main" id="{272AAB8C-C5BB-6842-A7ED-92CA78446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r="12133" b="382"/>
          <a:stretch/>
        </p:blipFill>
        <p:spPr bwMode="auto">
          <a:xfrm>
            <a:off x="846668" y="1771649"/>
            <a:ext cx="48768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steoarthritis of the hip | Radiology Reference Article | Radiopaedia.org">
            <a:extLst>
              <a:ext uri="{FF2B5EF4-FFF2-40B4-BE49-F238E27FC236}">
                <a16:creationId xmlns:a16="http://schemas.microsoft.com/office/drawing/2014/main" id="{EC3E4FC1-75D9-AF48-9276-6F086554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33" y="1413674"/>
            <a:ext cx="4377267" cy="403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06360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{CFE4911C-32B1-4392-94F8-F41C2ECEF961}tf00537603_win32</Template>
  <TotalTime>357</TotalTime>
  <Words>371</Words>
  <Application>Microsoft Macintosh PowerPoint</Application>
  <PresentationFormat>Widescreen</PresentationFormat>
  <Paragraphs>62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Avenir Next LT Pro</vt:lpstr>
      <vt:lpstr>Calibri</vt:lpstr>
      <vt:lpstr>Sabon Next LT</vt:lpstr>
      <vt:lpstr>Symbol</vt:lpstr>
      <vt:lpstr>Tahoma</vt:lpstr>
      <vt:lpstr>Wingdings</vt:lpstr>
      <vt:lpstr>LuminousVTI</vt:lpstr>
      <vt:lpstr>The Orthopaedic OSCE</vt:lpstr>
      <vt:lpstr>PowerPoint Presentation</vt:lpstr>
      <vt:lpstr>PowerPoint Presentation</vt:lpstr>
      <vt:lpstr>What is the point of the Orthopaedic OSCE?</vt:lpstr>
      <vt:lpstr>Come up with a sensible diagnosis  Establish what the patient wants  Be safe / don’t make a TIT of yourself</vt:lpstr>
      <vt:lpstr>PowerPoint Presentation</vt:lpstr>
      <vt:lpstr>What are they going to ask?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Orthopaedic History  Come up with a sensible diagnosis  Establish what the patient wants  Be safe / don’t make a TIT of yourself </vt:lpstr>
      <vt:lpstr> PC      HPC           PMH                PSH                     (FH)                          SH </vt:lpstr>
      <vt:lpstr>Orthopaedic Exam  Confirm or refute your diagnosis  Seek alternate diagnosis  Don’t hurt the patient   **DEMONSTRATE KNOWLEDGE &amp; TECHNIQUE**</vt:lpstr>
      <vt:lpstr>LOOK  - symmetry   - scars  - swelling FEEL  - vascularity  - sensation   MOVE  - active / passive  - good / bad XRAY  “to complete my examination…”</vt:lpstr>
      <vt:lpstr>Investigations  </vt:lpstr>
      <vt:lpstr>PowerPoint Presentation</vt:lpstr>
      <vt:lpstr>DEMOGRAPHICS DESCRIBE DIAGNOSE DOUBLE CHECK / DUAL PATHOLOGY</vt:lpstr>
      <vt:lpstr>PowerPoint Presentation</vt:lpstr>
      <vt:lpstr>PowerPoint Presentation</vt:lpstr>
      <vt:lpstr>Treatment  </vt:lpstr>
      <vt:lpstr>CONSERVATIVE MEDICAL  SURGICAL </vt:lpstr>
      <vt:lpstr>PowerPoint Presentation</vt:lpstr>
      <vt:lpstr>Cases  </vt:lpstr>
      <vt:lpstr>PowerPoint Presentation</vt:lpstr>
      <vt:lpstr>Cauda Equina Red flags  - Bilateral sciatica - Weakness - Saddle anaesthesia - Bowel or bladder dysfunction  - Sexual dysfunction </vt:lpstr>
      <vt:lpstr>PowerPoint Presentation</vt:lpstr>
      <vt:lpstr>PowerPoint Presentation</vt:lpstr>
      <vt:lpstr>Pain out of proportion to clinical findings = compartment syndrome until proved otherwise…</vt:lpstr>
      <vt:lpstr>PowerPoint Presentation</vt:lpstr>
      <vt:lpstr>PowerPoint Presentation</vt:lpstr>
      <vt:lpstr>Resources  Surgical talk OSCE exams ? Geeky medic Each other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Adam Stoneham</dc:creator>
  <cp:lastModifiedBy>Adam Stoneham</cp:lastModifiedBy>
  <cp:revision>7</cp:revision>
  <dcterms:created xsi:type="dcterms:W3CDTF">2022-10-04T11:27:29Z</dcterms:created>
  <dcterms:modified xsi:type="dcterms:W3CDTF">2022-12-12T15:08:05Z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