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3" r:id="rId3"/>
    <p:sldId id="257" r:id="rId4"/>
    <p:sldId id="258" r:id="rId5"/>
    <p:sldId id="259" r:id="rId6"/>
    <p:sldId id="260" r:id="rId7"/>
    <p:sldId id="265" r:id="rId8"/>
    <p:sldId id="266" r:id="rId9"/>
    <p:sldId id="264" r:id="rId10"/>
    <p:sldId id="262" r:id="rId11"/>
    <p:sldId id="261" r:id="rId12"/>
    <p:sldId id="267" r:id="rId13"/>
    <p:sldId id="269" r:id="rId14"/>
    <p:sldId id="268" r:id="rId15"/>
    <p:sldId id="270" r:id="rId16"/>
    <p:sldId id="271" r:id="rId17"/>
    <p:sldId id="272" r:id="rId18"/>
    <p:sldId id="273" r:id="rId19"/>
    <p:sldId id="284" r:id="rId20"/>
    <p:sldId id="285" r:id="rId21"/>
    <p:sldId id="274" r:id="rId22"/>
    <p:sldId id="286" r:id="rId23"/>
    <p:sldId id="287" r:id="rId24"/>
    <p:sldId id="282" r:id="rId25"/>
    <p:sldId id="283" r:id="rId26"/>
    <p:sldId id="275" r:id="rId27"/>
    <p:sldId id="276" r:id="rId28"/>
    <p:sldId id="277" r:id="rId29"/>
    <p:sldId id="278" r:id="rId30"/>
    <p:sldId id="279" r:id="rId31"/>
    <p:sldId id="281"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54"/>
  </p:normalViewPr>
  <p:slideViewPr>
    <p:cSldViewPr snapToGrid="0" snapToObjects="1">
      <p:cViewPr varScale="1">
        <p:scale>
          <a:sx n="90" d="100"/>
          <a:sy n="90" d="100"/>
        </p:scale>
        <p:origin x="23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33134-26F6-3F44-89DA-46161B0E2C98}" type="datetimeFigureOut">
              <a:rPr lang="en-US" smtClean="0"/>
              <a:t>4/8/25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B2AFE-79B8-9B40-929D-C6A578888075}" type="slidenum">
              <a:rPr lang="en-US" smtClean="0"/>
              <a:t>‹#›</a:t>
            </a:fld>
            <a:endParaRPr lang="en-US"/>
          </a:p>
        </p:txBody>
      </p:sp>
    </p:spTree>
    <p:extLst>
      <p:ext uri="{BB962C8B-B14F-4D97-AF65-F5344CB8AC3E}">
        <p14:creationId xmlns:p14="http://schemas.microsoft.com/office/powerpoint/2010/main" val="250177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Kaplan’s lesion </a:t>
            </a:r>
          </a:p>
        </p:txBody>
      </p:sp>
      <p:sp>
        <p:nvSpPr>
          <p:cNvPr id="4" name="Slide Number Placeholder 3"/>
          <p:cNvSpPr>
            <a:spLocks noGrp="1"/>
          </p:cNvSpPr>
          <p:nvPr>
            <p:ph type="sldNum" sz="quarter" idx="5"/>
          </p:nvPr>
        </p:nvSpPr>
        <p:spPr/>
        <p:txBody>
          <a:bodyPr/>
          <a:lstStyle/>
          <a:p>
            <a:fld id="{31FB2AFE-79B8-9B40-929D-C6A578888075}" type="slidenum">
              <a:rPr lang="en-US" smtClean="0"/>
              <a:t>20</a:t>
            </a:fld>
            <a:endParaRPr lang="en-US"/>
          </a:p>
        </p:txBody>
      </p:sp>
    </p:spTree>
    <p:extLst>
      <p:ext uri="{BB962C8B-B14F-4D97-AF65-F5344CB8AC3E}">
        <p14:creationId xmlns:p14="http://schemas.microsoft.com/office/powerpoint/2010/main" val="25482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D959-20E8-104F-9038-3F54F4DCE2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DFD0150-B24F-6D47-81C9-C48F55F638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8498DA-E0A9-5C40-B3E1-8755D5D0E42E}"/>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5" name="Footer Placeholder 4">
            <a:extLst>
              <a:ext uri="{FF2B5EF4-FFF2-40B4-BE49-F238E27FC236}">
                <a16:creationId xmlns:a16="http://schemas.microsoft.com/office/drawing/2014/main" id="{6582F24B-D087-184B-8EDA-B7850601D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87231-756F-B144-A2A1-EC5DB902B388}"/>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368880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1DCA-6A7E-EB44-9DA7-09F4DB600ED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BC16AE-EC54-8941-B9AF-6CC644E9C3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821F4E-2BC0-C249-8DA0-F3CD2C48AE30}"/>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5" name="Footer Placeholder 4">
            <a:extLst>
              <a:ext uri="{FF2B5EF4-FFF2-40B4-BE49-F238E27FC236}">
                <a16:creationId xmlns:a16="http://schemas.microsoft.com/office/drawing/2014/main" id="{BE6B1E75-1180-0F4C-94F0-8BF4C8661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CEF2A-962E-B846-8BF0-5881E7B5599B}"/>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28432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53DA-E094-F040-B3D9-24867192AF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AED787-A9CB-0E4A-9B6D-3AAF72353D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C72927-B748-CB4D-9B76-6DCED7884D63}"/>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5" name="Footer Placeholder 4">
            <a:extLst>
              <a:ext uri="{FF2B5EF4-FFF2-40B4-BE49-F238E27FC236}">
                <a16:creationId xmlns:a16="http://schemas.microsoft.com/office/drawing/2014/main" id="{D841D19D-5B62-0D41-AEB5-C3A582F6B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77052-8D67-824C-8E5D-33E6EBE93ADA}"/>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195980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3774-3CFE-C343-A0BD-78F78721AF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6E6AD3-349B-B94E-B8EF-07F9A5ABF1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3C1B8C-7982-0240-AA41-25ECE3B0586A}"/>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5" name="Footer Placeholder 4">
            <a:extLst>
              <a:ext uri="{FF2B5EF4-FFF2-40B4-BE49-F238E27FC236}">
                <a16:creationId xmlns:a16="http://schemas.microsoft.com/office/drawing/2014/main" id="{00EBF8BF-68B4-714A-A1A4-7579C086D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21125-A6BE-C742-9FEF-4BC4A9E9362E}"/>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372403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E4A9-028F-BE43-84CF-B69D9220C76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A8973D-6FBA-6049-89A2-4BF54F1C3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1D38A2-D3C8-E343-A8BE-BFC41C88CB89}"/>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5" name="Footer Placeholder 4">
            <a:extLst>
              <a:ext uri="{FF2B5EF4-FFF2-40B4-BE49-F238E27FC236}">
                <a16:creationId xmlns:a16="http://schemas.microsoft.com/office/drawing/2014/main" id="{544149A3-7D76-6A43-B05F-46420D33F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A57C7-5D48-A645-BC65-FD2B96574D48}"/>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162131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1D80-30E2-D147-AB5E-9759826CFD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B4983A-0C3C-6A43-9C3B-1B4905C6C3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6EECA5-04CD-2C49-BD04-C1BC345649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5003AA-F4A6-BF43-9DEB-C85A246873BA}"/>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6" name="Footer Placeholder 5">
            <a:extLst>
              <a:ext uri="{FF2B5EF4-FFF2-40B4-BE49-F238E27FC236}">
                <a16:creationId xmlns:a16="http://schemas.microsoft.com/office/drawing/2014/main" id="{5637417B-BEE1-4B43-9A36-29FEEEA83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ABCEE-1736-6E4C-B1D6-17966A4F2636}"/>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32656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6CE2-45D6-904D-83AA-32FDFD65F8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33911F-6C17-D040-A727-D8823162A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FE0136-DCDB-2844-A741-1B58A6429F2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254D2A-2960-314A-961A-3A26B514F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665498-CADF-E043-886C-B4BC961AC0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D8064B4-EF8B-464F-A7E4-64E3A86D18B9}"/>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8" name="Footer Placeholder 7">
            <a:extLst>
              <a:ext uri="{FF2B5EF4-FFF2-40B4-BE49-F238E27FC236}">
                <a16:creationId xmlns:a16="http://schemas.microsoft.com/office/drawing/2014/main" id="{CC7A7C0C-701F-6945-B2AC-8D61D42386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6CD047-DA91-D94F-9645-41647A2D5005}"/>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21000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8DBF-2780-4F41-9125-9EB4843830F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3217FF8-D4BB-C541-986B-5138BC21F080}"/>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4" name="Footer Placeholder 3">
            <a:extLst>
              <a:ext uri="{FF2B5EF4-FFF2-40B4-BE49-F238E27FC236}">
                <a16:creationId xmlns:a16="http://schemas.microsoft.com/office/drawing/2014/main" id="{B02729FC-215B-3944-892D-0716E47DCE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965E6-26B6-DA4D-8B8D-33B635DE4336}"/>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259705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0579-ECD8-7146-A7E0-7AE0FEF46F93}"/>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3" name="Footer Placeholder 2">
            <a:extLst>
              <a:ext uri="{FF2B5EF4-FFF2-40B4-BE49-F238E27FC236}">
                <a16:creationId xmlns:a16="http://schemas.microsoft.com/office/drawing/2014/main" id="{7A415334-F795-444A-99F5-9BD978A98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A3042-DB7E-6F4A-958C-6DE53CE7777B}"/>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193800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9B87-3703-4249-B0AD-5A69889FFA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1BDF552-F101-AA4D-881A-5E8C9F71F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12F405-FE81-D046-A5E0-FCE18FB1D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117D46-532F-BC4C-965F-FF72DDFDB387}"/>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6" name="Footer Placeholder 5">
            <a:extLst>
              <a:ext uri="{FF2B5EF4-FFF2-40B4-BE49-F238E27FC236}">
                <a16:creationId xmlns:a16="http://schemas.microsoft.com/office/drawing/2014/main" id="{2A02A84D-3180-4549-9BC7-41C79D5B3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8529C-00C1-0D47-A2DC-E3B5BF21A57B}"/>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274454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47AF-BBEF-0140-A6E0-793C588C7A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41341A-3231-974B-9294-3AE67F926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6FC340-D546-274B-9655-6CA5FEC03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9B866C-1023-9D41-921C-396A653EE89E}"/>
              </a:ext>
            </a:extLst>
          </p:cNvPr>
          <p:cNvSpPr>
            <a:spLocks noGrp="1"/>
          </p:cNvSpPr>
          <p:nvPr>
            <p:ph type="dt" sz="half" idx="10"/>
          </p:nvPr>
        </p:nvSpPr>
        <p:spPr/>
        <p:txBody>
          <a:bodyPr/>
          <a:lstStyle/>
          <a:p>
            <a:fld id="{B4D25198-3A0F-6146-9984-91A75B86E8A1}" type="datetimeFigureOut">
              <a:rPr lang="en-US" smtClean="0"/>
              <a:t>4/8/25</a:t>
            </a:fld>
            <a:endParaRPr lang="en-US"/>
          </a:p>
        </p:txBody>
      </p:sp>
      <p:sp>
        <p:nvSpPr>
          <p:cNvPr id="6" name="Footer Placeholder 5">
            <a:extLst>
              <a:ext uri="{FF2B5EF4-FFF2-40B4-BE49-F238E27FC236}">
                <a16:creationId xmlns:a16="http://schemas.microsoft.com/office/drawing/2014/main" id="{7BD16190-A0C9-FF48-931B-444B5CCE0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566F8-336D-A249-A242-D92B17B9B7D4}"/>
              </a:ext>
            </a:extLst>
          </p:cNvPr>
          <p:cNvSpPr>
            <a:spLocks noGrp="1"/>
          </p:cNvSpPr>
          <p:nvPr>
            <p:ph type="sldNum" sz="quarter" idx="12"/>
          </p:nvPr>
        </p:nvSpPr>
        <p:spPr/>
        <p:txBody>
          <a:bodyPr/>
          <a:lstStyle/>
          <a:p>
            <a:fld id="{6445D67F-66AD-B54E-BAAB-78B21013ADE0}" type="slidenum">
              <a:rPr lang="en-US" smtClean="0"/>
              <a:t>‹#›</a:t>
            </a:fld>
            <a:endParaRPr lang="en-US"/>
          </a:p>
        </p:txBody>
      </p:sp>
    </p:spTree>
    <p:extLst>
      <p:ext uri="{BB962C8B-B14F-4D97-AF65-F5344CB8AC3E}">
        <p14:creationId xmlns:p14="http://schemas.microsoft.com/office/powerpoint/2010/main" val="323153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8411D-7117-CE49-A1CE-E64A13105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C05E29-02B5-664F-8645-FB7EB2021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492EFE-88A1-144A-BCFB-77C2A93C5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25198-3A0F-6146-9984-91A75B86E8A1}" type="datetimeFigureOut">
              <a:rPr lang="en-US" smtClean="0"/>
              <a:t>4/8/25</a:t>
            </a:fld>
            <a:endParaRPr lang="en-US"/>
          </a:p>
        </p:txBody>
      </p:sp>
      <p:sp>
        <p:nvSpPr>
          <p:cNvPr id="5" name="Footer Placeholder 4">
            <a:extLst>
              <a:ext uri="{FF2B5EF4-FFF2-40B4-BE49-F238E27FC236}">
                <a16:creationId xmlns:a16="http://schemas.microsoft.com/office/drawing/2014/main" id="{5E64E78A-1CE0-7547-92D0-255A49306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0A6CC8-B86F-B748-A392-88ECCEA2F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5D67F-66AD-B54E-BAAB-78B21013ADE0}" type="slidenum">
              <a:rPr lang="en-US" smtClean="0"/>
              <a:t>‹#›</a:t>
            </a:fld>
            <a:endParaRPr lang="en-US"/>
          </a:p>
        </p:txBody>
      </p:sp>
    </p:spTree>
    <p:extLst>
      <p:ext uri="{BB962C8B-B14F-4D97-AF65-F5344CB8AC3E}">
        <p14:creationId xmlns:p14="http://schemas.microsoft.com/office/powerpoint/2010/main" val="2772017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35B9-72FE-D74A-ACCA-9C0ABCC2E12D}"/>
              </a:ext>
            </a:extLst>
          </p:cNvPr>
          <p:cNvSpPr>
            <a:spLocks noGrp="1"/>
          </p:cNvSpPr>
          <p:nvPr>
            <p:ph type="ctrTitle"/>
          </p:nvPr>
        </p:nvSpPr>
        <p:spPr/>
        <p:txBody>
          <a:bodyPr/>
          <a:lstStyle/>
          <a:p>
            <a:r>
              <a:rPr lang="en-US" dirty="0"/>
              <a:t>Hand emergencies</a:t>
            </a:r>
          </a:p>
        </p:txBody>
      </p:sp>
      <p:sp>
        <p:nvSpPr>
          <p:cNvPr id="3" name="Subtitle 2">
            <a:extLst>
              <a:ext uri="{FF2B5EF4-FFF2-40B4-BE49-F238E27FC236}">
                <a16:creationId xmlns:a16="http://schemas.microsoft.com/office/drawing/2014/main" id="{39AE09A5-D709-264E-8088-A955B0C02C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516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2BCE-DA44-6B47-A24C-692FF3E0C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CD5CBD-5FA9-054D-9DF9-A737CAEF39A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E9ED77-495B-624D-BBEB-E26BA5A14F4F}"/>
              </a:ext>
            </a:extLst>
          </p:cNvPr>
          <p:cNvPicPr>
            <a:picLocks noChangeAspect="1"/>
          </p:cNvPicPr>
          <p:nvPr/>
        </p:nvPicPr>
        <p:blipFill>
          <a:blip r:embed="rId2"/>
          <a:stretch>
            <a:fillRect/>
          </a:stretch>
        </p:blipFill>
        <p:spPr>
          <a:xfrm>
            <a:off x="2378075" y="22826"/>
            <a:ext cx="7435850" cy="6812347"/>
          </a:xfrm>
          <a:prstGeom prst="rect">
            <a:avLst/>
          </a:prstGeom>
        </p:spPr>
      </p:pic>
    </p:spTree>
    <p:extLst>
      <p:ext uri="{BB962C8B-B14F-4D97-AF65-F5344CB8AC3E}">
        <p14:creationId xmlns:p14="http://schemas.microsoft.com/office/powerpoint/2010/main" val="320331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8A6F-54C2-C149-8B6D-E5209D753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D719DA-AAEE-D347-BCE1-1AEB415CBD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D939D73-CBD0-7D4A-8CA1-C237021C0C41}"/>
              </a:ext>
            </a:extLst>
          </p:cNvPr>
          <p:cNvPicPr>
            <a:picLocks noChangeAspect="1"/>
          </p:cNvPicPr>
          <p:nvPr/>
        </p:nvPicPr>
        <p:blipFill>
          <a:blip r:embed="rId2"/>
          <a:stretch>
            <a:fillRect/>
          </a:stretch>
        </p:blipFill>
        <p:spPr>
          <a:xfrm>
            <a:off x="500725" y="900112"/>
            <a:ext cx="11411831" cy="5157788"/>
          </a:xfrm>
          <a:prstGeom prst="rect">
            <a:avLst/>
          </a:prstGeom>
        </p:spPr>
      </p:pic>
    </p:spTree>
    <p:extLst>
      <p:ext uri="{BB962C8B-B14F-4D97-AF65-F5344CB8AC3E}">
        <p14:creationId xmlns:p14="http://schemas.microsoft.com/office/powerpoint/2010/main" val="339815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B713-1EF8-2A46-B606-3FE1EAB1FB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C59F1A-8DA0-2A4F-9FEA-6AF7EA2E90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F1E77CC-2887-B440-BC01-B465597BEC5D}"/>
              </a:ext>
            </a:extLst>
          </p:cNvPr>
          <p:cNvPicPr>
            <a:picLocks noChangeAspect="1"/>
          </p:cNvPicPr>
          <p:nvPr/>
        </p:nvPicPr>
        <p:blipFill>
          <a:blip r:embed="rId2"/>
          <a:stretch>
            <a:fillRect/>
          </a:stretch>
        </p:blipFill>
        <p:spPr>
          <a:xfrm>
            <a:off x="1050924" y="57274"/>
            <a:ext cx="9164637" cy="6743451"/>
          </a:xfrm>
          <a:prstGeom prst="rect">
            <a:avLst/>
          </a:prstGeom>
        </p:spPr>
      </p:pic>
    </p:spTree>
    <p:extLst>
      <p:ext uri="{BB962C8B-B14F-4D97-AF65-F5344CB8AC3E}">
        <p14:creationId xmlns:p14="http://schemas.microsoft.com/office/powerpoint/2010/main" val="208553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2D40-07DB-5448-A90E-62377643E4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BC665D-878E-AB46-8CD3-C2596A4BB7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B7401AE-0FB5-1E45-A5BA-09A84360E7E3}"/>
              </a:ext>
            </a:extLst>
          </p:cNvPr>
          <p:cNvPicPr>
            <a:picLocks noChangeAspect="1"/>
          </p:cNvPicPr>
          <p:nvPr/>
        </p:nvPicPr>
        <p:blipFill>
          <a:blip r:embed="rId2"/>
          <a:stretch>
            <a:fillRect/>
          </a:stretch>
        </p:blipFill>
        <p:spPr>
          <a:xfrm rot="16200000">
            <a:off x="2799691" y="-583420"/>
            <a:ext cx="6787882" cy="8186736"/>
          </a:xfrm>
          <a:prstGeom prst="rect">
            <a:avLst/>
          </a:prstGeom>
        </p:spPr>
      </p:pic>
    </p:spTree>
    <p:extLst>
      <p:ext uri="{BB962C8B-B14F-4D97-AF65-F5344CB8AC3E}">
        <p14:creationId xmlns:p14="http://schemas.microsoft.com/office/powerpoint/2010/main" val="77978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19E4-8CEB-DF43-BC46-33B9F6CAC3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91038C-D32E-7641-B3D7-67D0C5B74608}"/>
              </a:ext>
            </a:extLst>
          </p:cNvPr>
          <p:cNvSpPr>
            <a:spLocks noGrp="1"/>
          </p:cNvSpPr>
          <p:nvPr>
            <p:ph idx="1"/>
          </p:nvPr>
        </p:nvSpPr>
        <p:spPr/>
        <p:txBody>
          <a:bodyPr/>
          <a:lstStyle/>
          <a:p>
            <a:pPr marL="0" indent="0">
              <a:buNone/>
            </a:pPr>
            <a:r>
              <a:rPr lang="en-GB" dirty="0"/>
              <a:t>Volar incision: </a:t>
            </a:r>
          </a:p>
          <a:p>
            <a:pPr>
              <a:buFontTx/>
              <a:buChar char="-"/>
            </a:pPr>
            <a:r>
              <a:rPr lang="en-GB" dirty="0"/>
              <a:t>starts just radial to FCU at the wrist </a:t>
            </a:r>
          </a:p>
          <a:p>
            <a:pPr>
              <a:buFontTx/>
              <a:buChar char="-"/>
            </a:pPr>
            <a:r>
              <a:rPr lang="en-GB" dirty="0"/>
              <a:t>extends proximally to the medial epicondyle. </a:t>
            </a:r>
          </a:p>
          <a:p>
            <a:pPr marL="0" indent="0">
              <a:buNone/>
            </a:pPr>
            <a:endParaRPr lang="en-GB" dirty="0"/>
          </a:p>
          <a:p>
            <a:pPr marL="0" indent="0">
              <a:buNone/>
            </a:pPr>
            <a:r>
              <a:rPr lang="en-GB" dirty="0"/>
              <a:t>Dorsal incision: </a:t>
            </a:r>
          </a:p>
          <a:p>
            <a:pPr>
              <a:buFontTx/>
              <a:buChar char="-"/>
            </a:pPr>
            <a:r>
              <a:rPr lang="en-GB" dirty="0"/>
              <a:t>starts 2 cm distal to the lateral epicondyle toward the midline of the wrist</a:t>
            </a:r>
          </a:p>
          <a:p>
            <a:pPr>
              <a:buFontTx/>
              <a:buChar char="-"/>
            </a:pPr>
            <a:r>
              <a:rPr lang="en-GB" dirty="0"/>
              <a:t>EDC / ECRB</a:t>
            </a:r>
            <a:endParaRPr lang="en-US" dirty="0"/>
          </a:p>
        </p:txBody>
      </p:sp>
    </p:spTree>
    <p:extLst>
      <p:ext uri="{BB962C8B-B14F-4D97-AF65-F5344CB8AC3E}">
        <p14:creationId xmlns:p14="http://schemas.microsoft.com/office/powerpoint/2010/main" val="259092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588E-5DD3-8946-914E-E5606B983118}"/>
              </a:ext>
            </a:extLst>
          </p:cNvPr>
          <p:cNvSpPr>
            <a:spLocks noGrp="1"/>
          </p:cNvSpPr>
          <p:nvPr>
            <p:ph type="title"/>
          </p:nvPr>
        </p:nvSpPr>
        <p:spPr/>
        <p:txBody>
          <a:bodyPr/>
          <a:lstStyle/>
          <a:p>
            <a:r>
              <a:rPr lang="en-US" dirty="0"/>
              <a:t>3</a:t>
            </a:r>
          </a:p>
        </p:txBody>
      </p:sp>
      <p:sp>
        <p:nvSpPr>
          <p:cNvPr id="3" name="Content Placeholder 2">
            <a:extLst>
              <a:ext uri="{FF2B5EF4-FFF2-40B4-BE49-F238E27FC236}">
                <a16:creationId xmlns:a16="http://schemas.microsoft.com/office/drawing/2014/main" id="{F349F0A4-835E-B34F-8E7E-DEB8D4231F7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317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1D92-6154-3943-AAB4-21B9830A46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396AEA-7A57-4C49-89D2-6B94E7915A2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F6CB72A-4FA0-C440-A222-3B7E54DC30AB}"/>
              </a:ext>
            </a:extLst>
          </p:cNvPr>
          <p:cNvPicPr>
            <a:picLocks noChangeAspect="1"/>
          </p:cNvPicPr>
          <p:nvPr/>
        </p:nvPicPr>
        <p:blipFill>
          <a:blip r:embed="rId2"/>
          <a:stretch>
            <a:fillRect/>
          </a:stretch>
        </p:blipFill>
        <p:spPr>
          <a:xfrm>
            <a:off x="2851150" y="425450"/>
            <a:ext cx="6489700" cy="6007100"/>
          </a:xfrm>
          <a:prstGeom prst="rect">
            <a:avLst/>
          </a:prstGeom>
        </p:spPr>
      </p:pic>
    </p:spTree>
    <p:extLst>
      <p:ext uri="{BB962C8B-B14F-4D97-AF65-F5344CB8AC3E}">
        <p14:creationId xmlns:p14="http://schemas.microsoft.com/office/powerpoint/2010/main" val="106630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1BA4-9AA5-074F-B1C1-29324D3A0E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1C1099-2F9E-E246-A00D-3BE562A7BE1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6FCD95B-6E33-114F-BC3E-710B61FBE45C}"/>
              </a:ext>
            </a:extLst>
          </p:cNvPr>
          <p:cNvPicPr>
            <a:picLocks noChangeAspect="1"/>
          </p:cNvPicPr>
          <p:nvPr/>
        </p:nvPicPr>
        <p:blipFill>
          <a:blip r:embed="rId2"/>
          <a:stretch>
            <a:fillRect/>
          </a:stretch>
        </p:blipFill>
        <p:spPr>
          <a:xfrm>
            <a:off x="4451350" y="260350"/>
            <a:ext cx="3289300" cy="6337300"/>
          </a:xfrm>
          <a:prstGeom prst="rect">
            <a:avLst/>
          </a:prstGeom>
        </p:spPr>
      </p:pic>
    </p:spTree>
    <p:extLst>
      <p:ext uri="{BB962C8B-B14F-4D97-AF65-F5344CB8AC3E}">
        <p14:creationId xmlns:p14="http://schemas.microsoft.com/office/powerpoint/2010/main" val="227968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E948-8EE3-2D44-966C-7785F7B0D4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48A3D4-97C7-F547-9EA4-A7E4ECCF3AA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3D44776-8FB8-664E-9302-325F44BC2313}"/>
              </a:ext>
            </a:extLst>
          </p:cNvPr>
          <p:cNvPicPr>
            <a:picLocks noChangeAspect="1"/>
          </p:cNvPicPr>
          <p:nvPr/>
        </p:nvPicPr>
        <p:blipFill>
          <a:blip r:embed="rId2"/>
          <a:stretch>
            <a:fillRect/>
          </a:stretch>
        </p:blipFill>
        <p:spPr>
          <a:xfrm>
            <a:off x="3587750" y="184150"/>
            <a:ext cx="5016500" cy="6489700"/>
          </a:xfrm>
          <a:prstGeom prst="rect">
            <a:avLst/>
          </a:prstGeom>
        </p:spPr>
      </p:pic>
    </p:spTree>
    <p:extLst>
      <p:ext uri="{BB962C8B-B14F-4D97-AF65-F5344CB8AC3E}">
        <p14:creationId xmlns:p14="http://schemas.microsoft.com/office/powerpoint/2010/main" val="312554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B86F-20F3-B240-8AA8-E305F48C61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19764E-F571-2845-B853-9433896949D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55E0679-778C-7246-9118-87F4006FAACA}"/>
              </a:ext>
            </a:extLst>
          </p:cNvPr>
          <p:cNvPicPr>
            <a:picLocks noChangeAspect="1"/>
          </p:cNvPicPr>
          <p:nvPr/>
        </p:nvPicPr>
        <p:blipFill>
          <a:blip r:embed="rId2"/>
          <a:stretch>
            <a:fillRect/>
          </a:stretch>
        </p:blipFill>
        <p:spPr>
          <a:xfrm>
            <a:off x="3041650" y="139700"/>
            <a:ext cx="6108700" cy="6578600"/>
          </a:xfrm>
          <a:prstGeom prst="rect">
            <a:avLst/>
          </a:prstGeom>
        </p:spPr>
      </p:pic>
    </p:spTree>
    <p:extLst>
      <p:ext uri="{BB962C8B-B14F-4D97-AF65-F5344CB8AC3E}">
        <p14:creationId xmlns:p14="http://schemas.microsoft.com/office/powerpoint/2010/main" val="27264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F009-08A6-054C-8D63-61130891529E}"/>
              </a:ext>
            </a:extLst>
          </p:cNvPr>
          <p:cNvSpPr>
            <a:spLocks noGrp="1"/>
          </p:cNvSpPr>
          <p:nvPr>
            <p:ph type="title"/>
          </p:nvPr>
        </p:nvSpPr>
        <p:spPr/>
        <p:txBody>
          <a:bodyPr/>
          <a:lstStyle/>
          <a:p>
            <a:r>
              <a:rPr lang="en-US" dirty="0"/>
              <a:t>1</a:t>
            </a:r>
          </a:p>
        </p:txBody>
      </p:sp>
      <p:sp>
        <p:nvSpPr>
          <p:cNvPr id="3" name="Content Placeholder 2">
            <a:extLst>
              <a:ext uri="{FF2B5EF4-FFF2-40B4-BE49-F238E27FC236}">
                <a16:creationId xmlns:a16="http://schemas.microsoft.com/office/drawing/2014/main" id="{08EE97E3-90CC-5848-8C76-4F9D004645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7582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09F4-EDF0-9645-9931-9686C5F55C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6651CE-CB08-1D4C-AA9B-E8DBD841953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13945D-680E-FB4A-A66B-CAD8DE8F9C81}"/>
              </a:ext>
            </a:extLst>
          </p:cNvPr>
          <p:cNvPicPr>
            <a:picLocks noChangeAspect="1"/>
          </p:cNvPicPr>
          <p:nvPr/>
        </p:nvPicPr>
        <p:blipFill>
          <a:blip r:embed="rId3"/>
          <a:stretch>
            <a:fillRect/>
          </a:stretch>
        </p:blipFill>
        <p:spPr>
          <a:xfrm>
            <a:off x="2375694" y="156365"/>
            <a:ext cx="7440612" cy="6545269"/>
          </a:xfrm>
          <a:prstGeom prst="rect">
            <a:avLst/>
          </a:prstGeom>
        </p:spPr>
      </p:pic>
    </p:spTree>
    <p:extLst>
      <p:ext uri="{BB962C8B-B14F-4D97-AF65-F5344CB8AC3E}">
        <p14:creationId xmlns:p14="http://schemas.microsoft.com/office/powerpoint/2010/main" val="65756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3EC9-0BDB-9E4B-B792-8C66847E90BD}"/>
              </a:ext>
            </a:extLst>
          </p:cNvPr>
          <p:cNvSpPr>
            <a:spLocks noGrp="1"/>
          </p:cNvSpPr>
          <p:nvPr>
            <p:ph type="title"/>
          </p:nvPr>
        </p:nvSpPr>
        <p:spPr/>
        <p:txBody>
          <a:bodyPr/>
          <a:lstStyle/>
          <a:p>
            <a:r>
              <a:rPr lang="en-US" dirty="0"/>
              <a:t>4</a:t>
            </a:r>
          </a:p>
        </p:txBody>
      </p:sp>
      <p:sp>
        <p:nvSpPr>
          <p:cNvPr id="3" name="Content Placeholder 2">
            <a:extLst>
              <a:ext uri="{FF2B5EF4-FFF2-40B4-BE49-F238E27FC236}">
                <a16:creationId xmlns:a16="http://schemas.microsoft.com/office/drawing/2014/main" id="{9CA21D79-29D6-8E41-B961-75B1CE6DB4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8810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4F9A-93CE-434D-833C-15AAC8F8CD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DB332B-2EC1-BB44-8F8D-87863A504E6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33CA0E-C260-D145-BA5E-122753BC442E}"/>
              </a:ext>
            </a:extLst>
          </p:cNvPr>
          <p:cNvPicPr>
            <a:picLocks noChangeAspect="1"/>
          </p:cNvPicPr>
          <p:nvPr/>
        </p:nvPicPr>
        <p:blipFill>
          <a:blip r:embed="rId2"/>
          <a:stretch>
            <a:fillRect/>
          </a:stretch>
        </p:blipFill>
        <p:spPr>
          <a:xfrm>
            <a:off x="250913" y="919163"/>
            <a:ext cx="11690173" cy="4802187"/>
          </a:xfrm>
          <a:prstGeom prst="rect">
            <a:avLst/>
          </a:prstGeom>
        </p:spPr>
      </p:pic>
    </p:spTree>
    <p:extLst>
      <p:ext uri="{BB962C8B-B14F-4D97-AF65-F5344CB8AC3E}">
        <p14:creationId xmlns:p14="http://schemas.microsoft.com/office/powerpoint/2010/main" val="10252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EEBA-E493-5942-A475-C340AD1C5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4F290E-9E5A-EA4E-A280-3B0EF76F566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E7C8D80-657C-CC45-AFBE-56C3EBB1EDCA}"/>
              </a:ext>
            </a:extLst>
          </p:cNvPr>
          <p:cNvPicPr>
            <a:picLocks noChangeAspect="1"/>
          </p:cNvPicPr>
          <p:nvPr/>
        </p:nvPicPr>
        <p:blipFill>
          <a:blip r:embed="rId2"/>
          <a:stretch>
            <a:fillRect/>
          </a:stretch>
        </p:blipFill>
        <p:spPr>
          <a:xfrm>
            <a:off x="1258887" y="140364"/>
            <a:ext cx="10274299" cy="6577271"/>
          </a:xfrm>
          <a:prstGeom prst="rect">
            <a:avLst/>
          </a:prstGeom>
        </p:spPr>
      </p:pic>
    </p:spTree>
    <p:extLst>
      <p:ext uri="{BB962C8B-B14F-4D97-AF65-F5344CB8AC3E}">
        <p14:creationId xmlns:p14="http://schemas.microsoft.com/office/powerpoint/2010/main" val="144792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FFFA-8AB2-C841-93CA-F2C01F1420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04FB68-CB2F-4843-8250-4D2E77C0D75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446F5B-C515-914C-B448-6EA559F6DA75}"/>
              </a:ext>
            </a:extLst>
          </p:cNvPr>
          <p:cNvPicPr>
            <a:picLocks noChangeAspect="1"/>
          </p:cNvPicPr>
          <p:nvPr/>
        </p:nvPicPr>
        <p:blipFill>
          <a:blip r:embed="rId2"/>
          <a:stretch>
            <a:fillRect/>
          </a:stretch>
        </p:blipFill>
        <p:spPr>
          <a:xfrm>
            <a:off x="947399" y="212942"/>
            <a:ext cx="10183194" cy="6370529"/>
          </a:xfrm>
          <a:prstGeom prst="rect">
            <a:avLst/>
          </a:prstGeom>
        </p:spPr>
      </p:pic>
    </p:spTree>
    <p:extLst>
      <p:ext uri="{BB962C8B-B14F-4D97-AF65-F5344CB8AC3E}">
        <p14:creationId xmlns:p14="http://schemas.microsoft.com/office/powerpoint/2010/main" val="331813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60AC38-DAB7-DB43-8D5B-D2648BA88A69}"/>
              </a:ext>
            </a:extLst>
          </p:cNvPr>
          <p:cNvSpPr/>
          <p:nvPr/>
        </p:nvSpPr>
        <p:spPr>
          <a:xfrm>
            <a:off x="237995" y="225469"/>
            <a:ext cx="11611627" cy="5816977"/>
          </a:xfrm>
          <a:prstGeom prst="rect">
            <a:avLst/>
          </a:prstGeom>
        </p:spPr>
        <p:txBody>
          <a:bodyPr wrap="square">
            <a:spAutoFit/>
          </a:bodyPr>
          <a:lstStyle/>
          <a:p>
            <a:pPr>
              <a:spcAft>
                <a:spcPts val="0"/>
              </a:spcAft>
            </a:pPr>
            <a:r>
              <a:rPr lang="en-GB" sz="1600" b="1" dirty="0">
                <a:solidFill>
                  <a:srgbClr val="44546A"/>
                </a:solidFill>
                <a:latin typeface="Times New Roman" panose="02020603050405020304" pitchFamily="18" charset="0"/>
                <a:ea typeface="Times New Roman" panose="02020603050405020304" pitchFamily="18" charset="0"/>
              </a:rPr>
              <a:t>Indications include:</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solidFill>
                  <a:srgbClr val="44546A"/>
                </a:solidFill>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Thumb Amputation</a:t>
            </a:r>
            <a:r>
              <a:rPr lang="en-GB" sz="1600" dirty="0">
                <a:solidFill>
                  <a:srgbClr val="44546A"/>
                </a:solidFill>
                <a:latin typeface="Times New Roman" panose="02020603050405020304" pitchFamily="18" charset="0"/>
                <a:ea typeface="Times New Roman" panose="02020603050405020304" pitchFamily="18" charset="0"/>
              </a:rPr>
              <a:t>: High functional and aesthetic importance for opposition and grasp.</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Multiple Digits Amputated</a:t>
            </a:r>
            <a:r>
              <a:rPr lang="en-GB" sz="1600" dirty="0">
                <a:solidFill>
                  <a:srgbClr val="44546A"/>
                </a:solidFill>
                <a:latin typeface="Times New Roman" panose="02020603050405020304" pitchFamily="18" charset="0"/>
                <a:ea typeface="Times New Roman" panose="02020603050405020304" pitchFamily="18" charset="0"/>
              </a:rPr>
              <a:t>: Restoring hand function by replanting several digits.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Amputation in Children</a:t>
            </a:r>
            <a:r>
              <a:rPr lang="en-GB" sz="1600" dirty="0">
                <a:solidFill>
                  <a:srgbClr val="44546A"/>
                </a:solidFill>
                <a:latin typeface="Times New Roman" panose="02020603050405020304" pitchFamily="18" charset="0"/>
                <a:ea typeface="Times New Roman" panose="02020603050405020304" pitchFamily="18" charset="0"/>
              </a:rPr>
              <a:t>: Better healing potential and greater long-term functional benefits.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Clean-Cut Injuries</a:t>
            </a:r>
            <a:r>
              <a:rPr lang="en-GB" sz="1600" dirty="0">
                <a:solidFill>
                  <a:srgbClr val="44546A"/>
                </a:solidFill>
                <a:latin typeface="Times New Roman" panose="02020603050405020304" pitchFamily="18" charset="0"/>
                <a:ea typeface="Times New Roman" panose="02020603050405020304" pitchFamily="18" charset="0"/>
              </a:rPr>
              <a:t>: Sharp amputations have better outcomes due to reduced tissue damage.</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Amputation at the Distal Phalanx</a:t>
            </a:r>
            <a:r>
              <a:rPr lang="en-GB" sz="1600" dirty="0">
                <a:solidFill>
                  <a:srgbClr val="44546A"/>
                </a:solidFill>
                <a:latin typeface="Times New Roman" panose="02020603050405020304" pitchFamily="18" charset="0"/>
                <a:ea typeface="Times New Roman" panose="02020603050405020304" pitchFamily="18" charset="0"/>
              </a:rPr>
              <a:t>: Suitable for replantation due to minimal tissue and vessel damage.</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Patient Motivation and Compliance</a:t>
            </a:r>
            <a:r>
              <a:rPr lang="en-GB" sz="1600" dirty="0">
                <a:solidFill>
                  <a:srgbClr val="44546A"/>
                </a:solidFill>
                <a:latin typeface="Times New Roman" panose="02020603050405020304" pitchFamily="18" charset="0"/>
                <a:ea typeface="Times New Roman" panose="02020603050405020304" pitchFamily="18" charset="0"/>
              </a:rPr>
              <a:t>: Replantation is more successful if the patient is committed to postoperative rehabilitation.</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solidFill>
                  <a:srgbClr val="44546A"/>
                </a:solidFill>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solidFill>
                  <a:srgbClr val="44546A"/>
                </a:solidFill>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b="1" dirty="0">
                <a:solidFill>
                  <a:srgbClr val="44546A"/>
                </a:solidFill>
                <a:latin typeface="Times New Roman" panose="02020603050405020304" pitchFamily="18" charset="0"/>
                <a:ea typeface="Times New Roman" panose="02020603050405020304" pitchFamily="18" charset="0"/>
              </a:rPr>
              <a:t>Contraindications include:</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solidFill>
                  <a:srgbClr val="44546A"/>
                </a:solidFill>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Severely Crushed or Avulsed Injuries</a:t>
            </a:r>
            <a:r>
              <a:rPr lang="en-GB" sz="1600" dirty="0">
                <a:solidFill>
                  <a:srgbClr val="44546A"/>
                </a:solidFill>
                <a:latin typeface="Times New Roman" panose="02020603050405020304" pitchFamily="18" charset="0"/>
                <a:ea typeface="Times New Roman" panose="02020603050405020304" pitchFamily="18" charset="0"/>
              </a:rPr>
              <a:t>: Extensive damage to soft tissues, vessels, and bones limits replantation success.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Severe Contamination</a:t>
            </a:r>
            <a:r>
              <a:rPr lang="en-GB" sz="1600" dirty="0">
                <a:solidFill>
                  <a:srgbClr val="44546A"/>
                </a:solidFill>
                <a:latin typeface="Times New Roman" panose="02020603050405020304" pitchFamily="18" charset="0"/>
                <a:ea typeface="Times New Roman" panose="02020603050405020304" pitchFamily="18" charset="0"/>
              </a:rPr>
              <a:t>: High infection risk in contaminated wounds.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Prolonged Ischemia Time</a:t>
            </a:r>
            <a:r>
              <a:rPr lang="en-GB" sz="1600" dirty="0">
                <a:solidFill>
                  <a:srgbClr val="44546A"/>
                </a:solidFill>
                <a:latin typeface="Times New Roman" panose="02020603050405020304" pitchFamily="18" charset="0"/>
                <a:ea typeface="Times New Roman" panose="02020603050405020304" pitchFamily="18" charset="0"/>
              </a:rPr>
              <a:t>:</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dirty="0">
                <a:solidFill>
                  <a:srgbClr val="44546A"/>
                </a:solidFill>
                <a:latin typeface="Times New Roman" panose="02020603050405020304" pitchFamily="18" charset="0"/>
                <a:ea typeface="Times New Roman" panose="02020603050405020304" pitchFamily="18" charset="0"/>
              </a:rPr>
              <a:t>Warm ischemia &gt;6 hours.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dirty="0">
                <a:solidFill>
                  <a:srgbClr val="44546A"/>
                </a:solidFill>
                <a:latin typeface="Times New Roman" panose="02020603050405020304" pitchFamily="18" charset="0"/>
                <a:ea typeface="Times New Roman" panose="02020603050405020304" pitchFamily="18" charset="0"/>
              </a:rPr>
              <a:t>Cold ischemia &gt;12 hours for proximal injuries (shorter tolerances for muscle-rich segments).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Digital amputations proximal to FDS insertion: </a:t>
            </a:r>
            <a:r>
              <a:rPr lang="en-GB" sz="1600" dirty="0">
                <a:solidFill>
                  <a:srgbClr val="44546A"/>
                </a:solidFill>
                <a:latin typeface="Times New Roman" panose="02020603050405020304" pitchFamily="18" charset="0"/>
                <a:ea typeface="Times New Roman" panose="02020603050405020304" pitchFamily="18" charset="0"/>
              </a:rPr>
              <a:t>Injuries proximal to FDS insertion at the base of the middle phalanx leads to stiff PIP and DIP joints which are poorly tolerated </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Severe Comorbidities</a:t>
            </a:r>
            <a:r>
              <a:rPr lang="en-GB" sz="1600" dirty="0">
                <a:solidFill>
                  <a:srgbClr val="44546A"/>
                </a:solidFill>
                <a:latin typeface="Times New Roman" panose="02020603050405020304" pitchFamily="18" charset="0"/>
                <a:ea typeface="Times New Roman" panose="02020603050405020304" pitchFamily="18" charset="0"/>
              </a:rPr>
              <a:t>: Diabetes, peripheral vascular disease, or other conditions impairing healing and circulation.</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Non-Dominant Hand with Single-Digit Injury</a:t>
            </a:r>
            <a:r>
              <a:rPr lang="en-GB" sz="1600" dirty="0">
                <a:solidFill>
                  <a:srgbClr val="44546A"/>
                </a:solidFill>
                <a:latin typeface="Times New Roman" panose="02020603050405020304" pitchFamily="18" charset="0"/>
                <a:ea typeface="Times New Roman" panose="02020603050405020304" pitchFamily="18" charset="0"/>
              </a:rPr>
              <a:t>: Minimal functional gain compared to surgical and rehabilitation efforts.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Uncooperative Patient or Poor Rehabilitation Potential</a:t>
            </a:r>
            <a:r>
              <a:rPr lang="en-GB" sz="1600" dirty="0">
                <a:solidFill>
                  <a:srgbClr val="44546A"/>
                </a:solidFill>
                <a:latin typeface="Times New Roman" panose="02020603050405020304" pitchFamily="18" charset="0"/>
                <a:ea typeface="Times New Roman" panose="02020603050405020304" pitchFamily="18" charset="0"/>
              </a:rPr>
              <a:t>: Poor compliance reduces long-term outcomes.</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Symbol" pitchFamily="2" charset="2"/>
              <a:buChar char=""/>
            </a:pPr>
            <a:r>
              <a:rPr lang="en-GB" sz="1600" b="1" dirty="0">
                <a:solidFill>
                  <a:srgbClr val="44546A"/>
                </a:solidFill>
                <a:latin typeface="Times New Roman" panose="02020603050405020304" pitchFamily="18" charset="0"/>
                <a:ea typeface="Times New Roman" panose="02020603050405020304" pitchFamily="18" charset="0"/>
              </a:rPr>
              <a:t>Life-Threatening Injuries Elsewhere</a:t>
            </a:r>
            <a:r>
              <a:rPr lang="en-GB" sz="1600" dirty="0">
                <a:solidFill>
                  <a:srgbClr val="44546A"/>
                </a:solidFill>
                <a:latin typeface="Times New Roman" panose="02020603050405020304" pitchFamily="18" charset="0"/>
                <a:ea typeface="Times New Roman" panose="02020603050405020304" pitchFamily="18" charset="0"/>
              </a:rPr>
              <a:t>: Replantation is contraindicated if it delays stabilization of critical injuries.</a:t>
            </a:r>
            <a:endParaRPr lang="en-GB"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901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179A-DD5C-794A-8964-1F9F3CE819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3F489E-7A0A-AA41-8E4D-36E7B28E055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733A6FA-7675-4B4C-84F7-C67F383C36E5}"/>
              </a:ext>
            </a:extLst>
          </p:cNvPr>
          <p:cNvPicPr>
            <a:picLocks noChangeAspect="1"/>
          </p:cNvPicPr>
          <p:nvPr/>
        </p:nvPicPr>
        <p:blipFill>
          <a:blip r:embed="rId2"/>
          <a:stretch>
            <a:fillRect/>
          </a:stretch>
        </p:blipFill>
        <p:spPr>
          <a:xfrm>
            <a:off x="2221706" y="432660"/>
            <a:ext cx="7748587" cy="5787165"/>
          </a:xfrm>
          <a:prstGeom prst="rect">
            <a:avLst/>
          </a:prstGeom>
        </p:spPr>
      </p:pic>
    </p:spTree>
    <p:extLst>
      <p:ext uri="{BB962C8B-B14F-4D97-AF65-F5344CB8AC3E}">
        <p14:creationId xmlns:p14="http://schemas.microsoft.com/office/powerpoint/2010/main" val="307182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DA68B0-F054-C64F-80DD-02717916DB1E}"/>
              </a:ext>
            </a:extLst>
          </p:cNvPr>
          <p:cNvGraphicFramePr>
            <a:graphicFrameLocks noGrp="1"/>
          </p:cNvGraphicFramePr>
          <p:nvPr>
            <p:ph idx="1"/>
            <p:extLst>
              <p:ext uri="{D42A27DB-BD31-4B8C-83A1-F6EECF244321}">
                <p14:modId xmlns:p14="http://schemas.microsoft.com/office/powerpoint/2010/main" val="5101982"/>
              </p:ext>
            </p:extLst>
          </p:nvPr>
        </p:nvGraphicFramePr>
        <p:xfrm>
          <a:off x="2007105" y="1318218"/>
          <a:ext cx="7877166" cy="1706880"/>
        </p:xfrm>
        <a:graphic>
          <a:graphicData uri="http://schemas.openxmlformats.org/drawingml/2006/table">
            <a:tbl>
              <a:tblPr firstRow="1" firstCol="1" bandRow="1">
                <a:tableStyleId>{5C22544A-7EE6-4342-B048-85BDC9FD1C3A}</a:tableStyleId>
              </a:tblPr>
              <a:tblGrid>
                <a:gridCol w="3938583">
                  <a:extLst>
                    <a:ext uri="{9D8B030D-6E8A-4147-A177-3AD203B41FA5}">
                      <a16:colId xmlns:a16="http://schemas.microsoft.com/office/drawing/2014/main" val="2558131194"/>
                    </a:ext>
                  </a:extLst>
                </a:gridCol>
                <a:gridCol w="3938583">
                  <a:extLst>
                    <a:ext uri="{9D8B030D-6E8A-4147-A177-3AD203B41FA5}">
                      <a16:colId xmlns:a16="http://schemas.microsoft.com/office/drawing/2014/main" val="1405684919"/>
                    </a:ext>
                  </a:extLst>
                </a:gridCol>
              </a:tblGrid>
              <a:tr h="0">
                <a:tc>
                  <a:txBody>
                    <a:bodyPr/>
                    <a:lstStyle/>
                    <a:p>
                      <a:r>
                        <a:rPr lang="en-GB" sz="2800">
                          <a:effectLst/>
                        </a:rPr>
                        <a:t>Pressure (psi)</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800">
                          <a:effectLst/>
                        </a:rPr>
                        <a:t>Amputation Rate (%)</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3446532"/>
                  </a:ext>
                </a:extLst>
              </a:tr>
              <a:tr h="0">
                <a:tc>
                  <a:txBody>
                    <a:bodyPr/>
                    <a:lstStyle/>
                    <a:p>
                      <a:r>
                        <a:rPr lang="en-GB" sz="2800">
                          <a:effectLst/>
                        </a:rPr>
                        <a:t>&lt;1000 </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800" dirty="0">
                          <a:effectLst/>
                        </a:rPr>
                        <a:t>19</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4200873"/>
                  </a:ext>
                </a:extLst>
              </a:tr>
              <a:tr h="0">
                <a:tc>
                  <a:txBody>
                    <a:bodyPr/>
                    <a:lstStyle/>
                    <a:p>
                      <a:r>
                        <a:rPr lang="en-GB" sz="2800">
                          <a:effectLst/>
                        </a:rPr>
                        <a:t>1000-7000</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800">
                          <a:effectLst/>
                        </a:rPr>
                        <a:t>43</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853802"/>
                  </a:ext>
                </a:extLst>
              </a:tr>
              <a:tr h="0">
                <a:tc>
                  <a:txBody>
                    <a:bodyPr/>
                    <a:lstStyle/>
                    <a:p>
                      <a:r>
                        <a:rPr lang="en-GB" sz="2800">
                          <a:effectLst/>
                        </a:rPr>
                        <a:t>&gt;7000 </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800" dirty="0">
                          <a:effectLst/>
                        </a:rPr>
                        <a:t>95-100</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9763842"/>
                  </a:ext>
                </a:extLst>
              </a:tr>
            </a:tbl>
          </a:graphicData>
        </a:graphic>
      </p:graphicFrame>
      <p:graphicFrame>
        <p:nvGraphicFramePr>
          <p:cNvPr id="7" name="Table 6">
            <a:extLst>
              <a:ext uri="{FF2B5EF4-FFF2-40B4-BE49-F238E27FC236}">
                <a16:creationId xmlns:a16="http://schemas.microsoft.com/office/drawing/2014/main" id="{57999249-05E2-1B4D-ADA6-514C2F606471}"/>
              </a:ext>
            </a:extLst>
          </p:cNvPr>
          <p:cNvGraphicFramePr>
            <a:graphicFrameLocks noGrp="1"/>
          </p:cNvGraphicFramePr>
          <p:nvPr>
            <p:extLst>
              <p:ext uri="{D42A27DB-BD31-4B8C-83A1-F6EECF244321}">
                <p14:modId xmlns:p14="http://schemas.microsoft.com/office/powerpoint/2010/main" val="2931468334"/>
              </p:ext>
            </p:extLst>
          </p:nvPr>
        </p:nvGraphicFramePr>
        <p:xfrm>
          <a:off x="2007104" y="3493989"/>
          <a:ext cx="7877166" cy="1950720"/>
        </p:xfrm>
        <a:graphic>
          <a:graphicData uri="http://schemas.openxmlformats.org/drawingml/2006/table">
            <a:tbl>
              <a:tblPr firstRow="1" firstCol="1" bandRow="1">
                <a:tableStyleId>{5C22544A-7EE6-4342-B048-85BDC9FD1C3A}</a:tableStyleId>
              </a:tblPr>
              <a:tblGrid>
                <a:gridCol w="3938583">
                  <a:extLst>
                    <a:ext uri="{9D8B030D-6E8A-4147-A177-3AD203B41FA5}">
                      <a16:colId xmlns:a16="http://schemas.microsoft.com/office/drawing/2014/main" val="1245132239"/>
                    </a:ext>
                  </a:extLst>
                </a:gridCol>
                <a:gridCol w="3938583">
                  <a:extLst>
                    <a:ext uri="{9D8B030D-6E8A-4147-A177-3AD203B41FA5}">
                      <a16:colId xmlns:a16="http://schemas.microsoft.com/office/drawing/2014/main" val="2973611719"/>
                    </a:ext>
                  </a:extLst>
                </a:gridCol>
              </a:tblGrid>
              <a:tr h="0">
                <a:tc>
                  <a:txBody>
                    <a:bodyPr/>
                    <a:lstStyle/>
                    <a:p>
                      <a:r>
                        <a:rPr lang="en-GB" sz="3200" dirty="0">
                          <a:effectLst/>
                        </a:rPr>
                        <a:t>Material </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3200" dirty="0">
                          <a:effectLst/>
                        </a:rPr>
                        <a:t>Amputation rate (%)</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8255275"/>
                  </a:ext>
                </a:extLst>
              </a:tr>
              <a:tr h="0">
                <a:tc>
                  <a:txBody>
                    <a:bodyPr/>
                    <a:lstStyle/>
                    <a:p>
                      <a:r>
                        <a:rPr lang="en-GB" sz="2400">
                          <a:effectLst/>
                        </a:rPr>
                        <a:t>Solvent based paint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a:effectLst/>
                        </a:rPr>
                        <a:t>80</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6185045"/>
                  </a:ext>
                </a:extLst>
              </a:tr>
              <a:tr h="0">
                <a:tc>
                  <a:txBody>
                    <a:bodyPr/>
                    <a:lstStyle/>
                    <a:p>
                      <a:r>
                        <a:rPr lang="en-GB" sz="2400">
                          <a:effectLst/>
                        </a:rPr>
                        <a:t>Oil based paint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a:effectLst/>
                        </a:rPr>
                        <a:t>70</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3363479"/>
                  </a:ext>
                </a:extLst>
              </a:tr>
              <a:tr h="0">
                <a:tc>
                  <a:txBody>
                    <a:bodyPr/>
                    <a:lstStyle/>
                    <a:p>
                      <a:r>
                        <a:rPr lang="en-GB" sz="2400">
                          <a:effectLst/>
                        </a:rPr>
                        <a:t>Grease</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a:effectLst/>
                        </a:rPr>
                        <a:t>20</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4208483"/>
                  </a:ext>
                </a:extLst>
              </a:tr>
              <a:tr h="0">
                <a:tc>
                  <a:txBody>
                    <a:bodyPr/>
                    <a:lstStyle/>
                    <a:p>
                      <a:r>
                        <a:rPr lang="en-GB" sz="2400" dirty="0">
                          <a:effectLst/>
                        </a:rPr>
                        <a:t>Air / water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dirty="0">
                          <a:effectLst/>
                        </a:rPr>
                        <a:t>&lt;20</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8588142"/>
                  </a:ext>
                </a:extLst>
              </a:tr>
            </a:tbl>
          </a:graphicData>
        </a:graphic>
      </p:graphicFrame>
    </p:spTree>
    <p:extLst>
      <p:ext uri="{BB962C8B-B14F-4D97-AF65-F5344CB8AC3E}">
        <p14:creationId xmlns:p14="http://schemas.microsoft.com/office/powerpoint/2010/main" val="2133772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B09F-6261-D047-A4E2-CB0EAC9A55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C6105E-FCFB-C945-B1D7-6BA9298AE4E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81654EC-6BE3-6046-8E00-CEC1C77988AD}"/>
              </a:ext>
            </a:extLst>
          </p:cNvPr>
          <p:cNvPicPr>
            <a:picLocks noChangeAspect="1"/>
          </p:cNvPicPr>
          <p:nvPr/>
        </p:nvPicPr>
        <p:blipFill>
          <a:blip r:embed="rId2"/>
          <a:stretch>
            <a:fillRect/>
          </a:stretch>
        </p:blipFill>
        <p:spPr>
          <a:xfrm>
            <a:off x="729407" y="961231"/>
            <a:ext cx="10624393" cy="4935537"/>
          </a:xfrm>
          <a:prstGeom prst="rect">
            <a:avLst/>
          </a:prstGeom>
        </p:spPr>
      </p:pic>
      <p:pic>
        <p:nvPicPr>
          <p:cNvPr id="5" name="Picture 4">
            <a:extLst>
              <a:ext uri="{FF2B5EF4-FFF2-40B4-BE49-F238E27FC236}">
                <a16:creationId xmlns:a16="http://schemas.microsoft.com/office/drawing/2014/main" id="{0C050EB0-DC2A-084D-92CC-7CEE642FA60E}"/>
              </a:ext>
            </a:extLst>
          </p:cNvPr>
          <p:cNvPicPr>
            <a:picLocks noChangeAspect="1"/>
          </p:cNvPicPr>
          <p:nvPr/>
        </p:nvPicPr>
        <p:blipFill>
          <a:blip r:embed="rId3"/>
          <a:stretch>
            <a:fillRect/>
          </a:stretch>
        </p:blipFill>
        <p:spPr>
          <a:xfrm>
            <a:off x="95250" y="109538"/>
            <a:ext cx="2730500" cy="3162300"/>
          </a:xfrm>
          <a:prstGeom prst="rect">
            <a:avLst/>
          </a:prstGeom>
        </p:spPr>
      </p:pic>
    </p:spTree>
    <p:extLst>
      <p:ext uri="{BB962C8B-B14F-4D97-AF65-F5344CB8AC3E}">
        <p14:creationId xmlns:p14="http://schemas.microsoft.com/office/powerpoint/2010/main" val="397264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1B4F9-2FD1-FE4C-AA6F-86F1DD5E2E62}"/>
              </a:ext>
            </a:extLst>
          </p:cNvPr>
          <p:cNvSpPr/>
          <p:nvPr/>
        </p:nvSpPr>
        <p:spPr>
          <a:xfrm>
            <a:off x="300037" y="257176"/>
            <a:ext cx="11744325" cy="6357938"/>
          </a:xfrm>
          <a:prstGeom prst="rect">
            <a:avLst/>
          </a:prstGeom>
        </p:spPr>
        <p:txBody>
          <a:bodyPr wrap="square">
            <a:spAutoFit/>
          </a:bodyPr>
          <a:lstStyle/>
          <a:p>
            <a:pPr>
              <a:spcAft>
                <a:spcPts val="0"/>
              </a:spcAft>
            </a:pPr>
            <a:r>
              <a:rPr lang="en-GB" dirty="0">
                <a:solidFill>
                  <a:srgbClr val="44546A"/>
                </a:solidFill>
                <a:latin typeface="Times New Roman" panose="02020603050405020304" pitchFamily="18" charset="0"/>
                <a:ea typeface="Times New Roman" panose="02020603050405020304" pitchFamily="18" charset="0"/>
              </a:rPr>
              <a:t>Hydrofluoric acid (HF) is an exceptionally potent inorganic acid and a strong dehydrating agent widely used across various industrial sectors. While domestic HF concentrations are typically around 0.5%, industrial formulations can reach nearly 100%. </a:t>
            </a:r>
            <a:endParaRPr lang="en-GB" dirty="0">
              <a:latin typeface="Times New Roman" panose="02020603050405020304" pitchFamily="18" charset="0"/>
              <a:ea typeface="Times New Roman" panose="02020603050405020304" pitchFamily="18" charset="0"/>
            </a:endParaRPr>
          </a:p>
          <a:p>
            <a:pPr>
              <a:spcAft>
                <a:spcPts val="0"/>
              </a:spcAft>
            </a:pPr>
            <a:r>
              <a:rPr lang="en-GB" dirty="0">
                <a:solidFill>
                  <a:srgbClr val="44546A"/>
                </a:solidFill>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GB" dirty="0">
                <a:solidFill>
                  <a:srgbClr val="44546A"/>
                </a:solidFill>
                <a:latin typeface="Times New Roman" panose="02020603050405020304" pitchFamily="18" charset="0"/>
                <a:ea typeface="Times New Roman" panose="02020603050405020304" pitchFamily="18" charset="0"/>
              </a:rPr>
              <a:t>HF is highly toxic and destructive, capable of penetrating deep tissues, causing </a:t>
            </a:r>
            <a:r>
              <a:rPr lang="en-GB" b="1" dirty="0">
                <a:solidFill>
                  <a:srgbClr val="44546A"/>
                </a:solidFill>
                <a:latin typeface="Times New Roman" panose="02020603050405020304" pitchFamily="18" charset="0"/>
                <a:ea typeface="Times New Roman" panose="02020603050405020304" pitchFamily="18" charset="0"/>
              </a:rPr>
              <a:t>liquefactive necrosis</a:t>
            </a:r>
            <a:r>
              <a:rPr lang="en-GB" dirty="0">
                <a:solidFill>
                  <a:srgbClr val="44546A"/>
                </a:solidFill>
                <a:latin typeface="Times New Roman" panose="02020603050405020304" pitchFamily="18" charset="0"/>
                <a:ea typeface="Times New Roman" panose="02020603050405020304" pitchFamily="18" charset="0"/>
              </a:rPr>
              <a:t> and the release of cellular components. Accidental or intentional exposure to HF through ingestion, inhalation of fumes or vapours, or dermal contact can result in severe dermal burns, eye injuries, acute respiratory distress, </a:t>
            </a:r>
            <a:r>
              <a:rPr lang="en-GB" b="1" dirty="0">
                <a:solidFill>
                  <a:srgbClr val="44546A"/>
                </a:solidFill>
                <a:latin typeface="Times New Roman" panose="02020603050405020304" pitchFamily="18" charset="0"/>
                <a:ea typeface="Times New Roman" panose="02020603050405020304" pitchFamily="18" charset="0"/>
              </a:rPr>
              <a:t>and systemic fluoride toxicity</a:t>
            </a:r>
            <a:r>
              <a:rPr lang="en-GB" dirty="0">
                <a:solidFill>
                  <a:srgbClr val="44546A"/>
                </a:solidFill>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GB" dirty="0">
                <a:solidFill>
                  <a:srgbClr val="44546A"/>
                </a:solidFill>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r>
              <a:rPr lang="en-GB" b="1" dirty="0">
                <a:solidFill>
                  <a:srgbClr val="44546A"/>
                </a:solidFill>
                <a:latin typeface="Times New Roman" panose="02020603050405020304" pitchFamily="18" charset="0"/>
                <a:ea typeface="Times New Roman" panose="02020603050405020304" pitchFamily="18" charset="0"/>
              </a:rPr>
              <a:t>Emergency management:</a:t>
            </a:r>
            <a:endParaRPr lang="en-GB"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Take appropriate personal protective measures</a:t>
            </a:r>
            <a:endParaRPr lang="en-GB" dirty="0">
              <a:latin typeface="Times New Roman" panose="02020603050405020304" pitchFamily="18" charset="0"/>
              <a:ea typeface="Calibri" panose="020F0502020204030204" pitchFamily="34" charset="0"/>
            </a:endParaRPr>
          </a:p>
          <a:p>
            <a:pPr marL="342900" lvl="0" indent="-342900">
              <a:spcAft>
                <a:spcPts val="0"/>
              </a:spcAft>
              <a:buSzPts val="1000"/>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Address airway compromise if present</a:t>
            </a:r>
            <a:endParaRPr lang="en-GB" dirty="0">
              <a:latin typeface="Times New Roman" panose="02020603050405020304" pitchFamily="18" charset="0"/>
              <a:ea typeface="Calibri" panose="020F0502020204030204" pitchFamily="34" charset="0"/>
            </a:endParaRPr>
          </a:p>
          <a:p>
            <a:pPr marL="342900" lvl="0" indent="-342900">
              <a:spcAft>
                <a:spcPts val="0"/>
              </a:spcAft>
              <a:buSzPts val="1000"/>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Monitor and treat for cardiac arrhythmias</a:t>
            </a:r>
            <a:endParaRPr lang="en-GB" dirty="0">
              <a:latin typeface="Times New Roman" panose="02020603050405020304" pitchFamily="18" charset="0"/>
              <a:ea typeface="Calibri" panose="020F0502020204030204" pitchFamily="34" charset="0"/>
            </a:endParaRPr>
          </a:p>
          <a:p>
            <a:r>
              <a:rPr lang="en-GB" b="1" dirty="0">
                <a:solidFill>
                  <a:srgbClr val="44546A"/>
                </a:solidFill>
                <a:latin typeface="Times New Roman" panose="02020603050405020304" pitchFamily="18" charset="0"/>
                <a:ea typeface="Times New Roman" panose="02020603050405020304" pitchFamily="18" charset="0"/>
              </a:rPr>
              <a:t>Initial treatment steps:</a:t>
            </a:r>
            <a:endParaRPr lang="en-GB" dirty="0">
              <a:latin typeface="Times New Roman" panose="02020603050405020304" pitchFamily="18" charset="0"/>
              <a:ea typeface="Times New Roman" panose="02020603050405020304" pitchFamily="18" charset="0"/>
            </a:endParaRPr>
          </a:p>
          <a:p>
            <a:pPr marL="342900" lvl="0" indent="-342900">
              <a:spcAft>
                <a:spcPts val="0"/>
              </a:spcAft>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Immediately remove contaminated clothing, jewellery, and items trapping HF; double-bag them to prevent secondary exposure</a:t>
            </a:r>
            <a:endParaRPr lang="en-GB" dirty="0">
              <a:latin typeface="Times New Roman" panose="02020603050405020304" pitchFamily="18" charset="0"/>
              <a:ea typeface="Calibri" panose="020F0502020204030204" pitchFamily="34" charset="0"/>
            </a:endParaRPr>
          </a:p>
          <a:p>
            <a:pPr marL="342900" lvl="0" indent="-342900">
              <a:spcAft>
                <a:spcPts val="0"/>
              </a:spcAft>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Begin decontamination using copious amounts of water, saline, or soap and water solution </a:t>
            </a:r>
            <a:endParaRPr lang="en-GB" dirty="0">
              <a:latin typeface="Times New Roman" panose="02020603050405020304" pitchFamily="18" charset="0"/>
              <a:ea typeface="Calibri" panose="020F0502020204030204" pitchFamily="34" charset="0"/>
            </a:endParaRPr>
          </a:p>
          <a:p>
            <a:pPr>
              <a:spcAft>
                <a:spcPts val="0"/>
              </a:spcAft>
            </a:pPr>
            <a:r>
              <a:rPr lang="en-GB" b="1" dirty="0">
                <a:solidFill>
                  <a:srgbClr val="44546A"/>
                </a:solidFill>
                <a:latin typeface="Times New Roman" panose="02020603050405020304" pitchFamily="18" charset="0"/>
                <a:ea typeface="Times New Roman" panose="02020603050405020304" pitchFamily="18" charset="0"/>
              </a:rPr>
              <a:t>Apply neutralizing agents:</a:t>
            </a:r>
            <a:endParaRPr lang="en-GB"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Calcium gluconate gel 2.5% should be gently massaged into the affected area for 15–30 minutes, with reapplication every 10–15 minutes as needed. The gel turns white as calcium binds with fluoride ions to form calcium fluoride (</a:t>
            </a:r>
            <a:r>
              <a:rPr lang="en-GB" dirty="0" err="1">
                <a:solidFill>
                  <a:srgbClr val="44546A"/>
                </a:solidFill>
                <a:latin typeface="Times New Roman" panose="02020603050405020304" pitchFamily="18" charset="0"/>
                <a:ea typeface="Calibri" panose="020F0502020204030204" pitchFamily="34" charset="0"/>
              </a:rPr>
              <a:t>CaF</a:t>
            </a:r>
            <a:r>
              <a:rPr lang="en-GB" dirty="0">
                <a:solidFill>
                  <a:srgbClr val="44546A"/>
                </a:solidFill>
                <a:latin typeface="Times New Roman" panose="02020603050405020304" pitchFamily="18" charset="0"/>
                <a:ea typeface="Calibri" panose="020F0502020204030204" pitchFamily="34" charset="0"/>
              </a:rPr>
              <a:t>). For definitive treatment, 2.5% calcium gluconate should be applied 4–6 times daily for a duration of 3–4 days.</a:t>
            </a:r>
            <a:endParaRPr lang="en-GB" dirty="0">
              <a:latin typeface="Times New Roman" panose="02020603050405020304" pitchFamily="18" charset="0"/>
              <a:ea typeface="Calibri" panose="020F0502020204030204" pitchFamily="34" charset="0"/>
            </a:endParaRPr>
          </a:p>
          <a:p>
            <a:pPr marL="342900" lvl="0" indent="-342900">
              <a:spcAft>
                <a:spcPts val="0"/>
              </a:spcAft>
              <a:buSzPts val="1000"/>
              <a:buFont typeface="Calibri" panose="020F0502020204030204" pitchFamily="34" charset="0"/>
              <a:buChar char="-"/>
            </a:pPr>
            <a:r>
              <a:rPr lang="en-GB" dirty="0">
                <a:solidFill>
                  <a:srgbClr val="44546A"/>
                </a:solidFill>
                <a:latin typeface="Times New Roman" panose="02020603050405020304" pitchFamily="18" charset="0"/>
                <a:ea typeface="Calibri" panose="020F0502020204030204" pitchFamily="34" charset="0"/>
              </a:rPr>
              <a:t>If pain persists beyond 30 minutes, subcutaneous infiltration of calcium gluconate is recommended at a dose of 0.5 mL of a 5% solution/cm</a:t>
            </a:r>
            <a:r>
              <a:rPr lang="en-GB" baseline="30000" dirty="0">
                <a:solidFill>
                  <a:srgbClr val="44546A"/>
                </a:solidFill>
                <a:latin typeface="Times New Roman" panose="02020603050405020304" pitchFamily="18" charset="0"/>
                <a:ea typeface="Calibri" panose="020F0502020204030204" pitchFamily="34" charset="0"/>
              </a:rPr>
              <a:t>2</a:t>
            </a:r>
            <a:r>
              <a:rPr lang="en-GB" dirty="0">
                <a:solidFill>
                  <a:srgbClr val="44546A"/>
                </a:solidFill>
                <a:latin typeface="Times New Roman" panose="02020603050405020304" pitchFamily="18" charset="0"/>
                <a:ea typeface="Calibri" panose="020F0502020204030204" pitchFamily="34" charset="0"/>
              </a:rPr>
              <a:t> </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541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1F96-A57C-524D-8AAA-1995AA66E6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FA106B-BA02-CC46-BC38-93E41A672E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C8FEF91-9F2E-024D-BB8C-43D9345D07C0}"/>
              </a:ext>
            </a:extLst>
          </p:cNvPr>
          <p:cNvPicPr>
            <a:picLocks noChangeAspect="1"/>
          </p:cNvPicPr>
          <p:nvPr/>
        </p:nvPicPr>
        <p:blipFill>
          <a:blip r:embed="rId2"/>
          <a:stretch>
            <a:fillRect/>
          </a:stretch>
        </p:blipFill>
        <p:spPr>
          <a:xfrm>
            <a:off x="2207418" y="158645"/>
            <a:ext cx="7777163" cy="6334230"/>
          </a:xfrm>
          <a:prstGeom prst="rect">
            <a:avLst/>
          </a:prstGeom>
        </p:spPr>
      </p:pic>
    </p:spTree>
    <p:extLst>
      <p:ext uri="{BB962C8B-B14F-4D97-AF65-F5344CB8AC3E}">
        <p14:creationId xmlns:p14="http://schemas.microsoft.com/office/powerpoint/2010/main" val="420129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F3B67-4DC9-D448-B25A-2A6B3D06CB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0F43B7-83CD-5748-8F61-3D9F6289E3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385A004-4449-9C40-A8E5-2722235C4AD1}"/>
              </a:ext>
            </a:extLst>
          </p:cNvPr>
          <p:cNvPicPr>
            <a:picLocks noChangeAspect="1"/>
          </p:cNvPicPr>
          <p:nvPr/>
        </p:nvPicPr>
        <p:blipFill>
          <a:blip r:embed="rId2"/>
          <a:stretch>
            <a:fillRect/>
          </a:stretch>
        </p:blipFill>
        <p:spPr>
          <a:xfrm>
            <a:off x="2620168" y="305895"/>
            <a:ext cx="6951663" cy="6186980"/>
          </a:xfrm>
          <a:prstGeom prst="rect">
            <a:avLst/>
          </a:prstGeom>
        </p:spPr>
      </p:pic>
    </p:spTree>
    <p:extLst>
      <p:ext uri="{BB962C8B-B14F-4D97-AF65-F5344CB8AC3E}">
        <p14:creationId xmlns:p14="http://schemas.microsoft.com/office/powerpoint/2010/main" val="123444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67FE-3DD9-4941-86C0-DF19F1AF0D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4F27E9-51A7-A04B-A884-E5F62624862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5C53CDD-067A-6443-B3F7-2E5198770C98}"/>
              </a:ext>
            </a:extLst>
          </p:cNvPr>
          <p:cNvPicPr>
            <a:picLocks noChangeAspect="1"/>
          </p:cNvPicPr>
          <p:nvPr/>
        </p:nvPicPr>
        <p:blipFill>
          <a:blip r:embed="rId2"/>
          <a:stretch>
            <a:fillRect/>
          </a:stretch>
        </p:blipFill>
        <p:spPr>
          <a:xfrm>
            <a:off x="3243263" y="365125"/>
            <a:ext cx="6242049" cy="6107086"/>
          </a:xfrm>
          <a:prstGeom prst="rect">
            <a:avLst/>
          </a:prstGeom>
        </p:spPr>
      </p:pic>
    </p:spTree>
    <p:extLst>
      <p:ext uri="{BB962C8B-B14F-4D97-AF65-F5344CB8AC3E}">
        <p14:creationId xmlns:p14="http://schemas.microsoft.com/office/powerpoint/2010/main" val="2551084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756C-000F-9147-8D38-6A8D434D22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3891DE-8B3F-9D40-B75C-C6D91D4AF4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F0A7759-489E-2C4C-9545-7A364D30AA09}"/>
              </a:ext>
            </a:extLst>
          </p:cNvPr>
          <p:cNvPicPr>
            <a:picLocks noChangeAspect="1"/>
          </p:cNvPicPr>
          <p:nvPr/>
        </p:nvPicPr>
        <p:blipFill>
          <a:blip r:embed="rId2"/>
          <a:stretch>
            <a:fillRect/>
          </a:stretch>
        </p:blipFill>
        <p:spPr>
          <a:xfrm>
            <a:off x="1397000" y="152400"/>
            <a:ext cx="9398000" cy="6553200"/>
          </a:xfrm>
          <a:prstGeom prst="rect">
            <a:avLst/>
          </a:prstGeom>
        </p:spPr>
      </p:pic>
    </p:spTree>
    <p:extLst>
      <p:ext uri="{BB962C8B-B14F-4D97-AF65-F5344CB8AC3E}">
        <p14:creationId xmlns:p14="http://schemas.microsoft.com/office/powerpoint/2010/main" val="106608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2634283-2042-7148-A5C6-35BC5E19A04B}"/>
              </a:ext>
            </a:extLst>
          </p:cNvPr>
          <p:cNvGraphicFramePr>
            <a:graphicFrameLocks noGrp="1"/>
          </p:cNvGraphicFramePr>
          <p:nvPr>
            <p:ph idx="1"/>
            <p:extLst>
              <p:ext uri="{D42A27DB-BD31-4B8C-83A1-F6EECF244321}">
                <p14:modId xmlns:p14="http://schemas.microsoft.com/office/powerpoint/2010/main" val="3593876273"/>
              </p:ext>
            </p:extLst>
          </p:nvPr>
        </p:nvGraphicFramePr>
        <p:xfrm>
          <a:off x="838200" y="585788"/>
          <a:ext cx="10209756" cy="4512781"/>
        </p:xfrm>
        <a:graphic>
          <a:graphicData uri="http://schemas.openxmlformats.org/drawingml/2006/table">
            <a:tbl>
              <a:tblPr>
                <a:tableStyleId>{5C22544A-7EE6-4342-B048-85BDC9FD1C3A}</a:tableStyleId>
              </a:tblPr>
              <a:tblGrid>
                <a:gridCol w="5167902">
                  <a:extLst>
                    <a:ext uri="{9D8B030D-6E8A-4147-A177-3AD203B41FA5}">
                      <a16:colId xmlns:a16="http://schemas.microsoft.com/office/drawing/2014/main" val="3668292497"/>
                    </a:ext>
                  </a:extLst>
                </a:gridCol>
                <a:gridCol w="5041854">
                  <a:extLst>
                    <a:ext uri="{9D8B030D-6E8A-4147-A177-3AD203B41FA5}">
                      <a16:colId xmlns:a16="http://schemas.microsoft.com/office/drawing/2014/main" val="2855674811"/>
                    </a:ext>
                  </a:extLst>
                </a:gridCol>
              </a:tblGrid>
              <a:tr h="376065">
                <a:tc>
                  <a:txBody>
                    <a:bodyPr/>
                    <a:lstStyle/>
                    <a:p>
                      <a:pPr>
                        <a:spcAft>
                          <a:spcPts val="0"/>
                        </a:spcAft>
                      </a:pPr>
                      <a:r>
                        <a:rPr lang="en-GB" sz="1800" dirty="0">
                          <a:effectLst/>
                        </a:rPr>
                        <a:t>Acute paronychia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Staph aureus</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8410153"/>
                  </a:ext>
                </a:extLst>
              </a:tr>
              <a:tr h="376065">
                <a:tc>
                  <a:txBody>
                    <a:bodyPr/>
                    <a:lstStyle/>
                    <a:p>
                      <a:pPr>
                        <a:spcAft>
                          <a:spcPts val="0"/>
                        </a:spcAft>
                      </a:pPr>
                      <a:r>
                        <a:rPr lang="en-GB" sz="1800">
                          <a:effectLst/>
                        </a:rPr>
                        <a:t>Chronic paronychia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Candida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5623998"/>
                  </a:ext>
                </a:extLst>
              </a:tr>
              <a:tr h="376065">
                <a:tc>
                  <a:txBody>
                    <a:bodyPr/>
                    <a:lstStyle/>
                    <a:p>
                      <a:pPr>
                        <a:spcAft>
                          <a:spcPts val="0"/>
                        </a:spcAft>
                      </a:pPr>
                      <a:r>
                        <a:rPr lang="en-GB" sz="1800">
                          <a:effectLst/>
                        </a:rPr>
                        <a:t>Human bites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Eikenella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778750"/>
                  </a:ext>
                </a:extLst>
              </a:tr>
              <a:tr h="376065">
                <a:tc>
                  <a:txBody>
                    <a:bodyPr/>
                    <a:lstStyle/>
                    <a:p>
                      <a:pPr>
                        <a:spcAft>
                          <a:spcPts val="0"/>
                        </a:spcAft>
                      </a:pPr>
                      <a:r>
                        <a:rPr lang="en-GB" sz="1800">
                          <a:effectLst/>
                        </a:rPr>
                        <a:t>Cat &amp; dog bites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Pasteurella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021398"/>
                  </a:ext>
                </a:extLst>
              </a:tr>
              <a:tr h="376065">
                <a:tc>
                  <a:txBody>
                    <a:bodyPr/>
                    <a:lstStyle/>
                    <a:p>
                      <a:pPr>
                        <a:spcAft>
                          <a:spcPts val="0"/>
                        </a:spcAft>
                      </a:pPr>
                      <a:r>
                        <a:rPr lang="en-GB" sz="1800">
                          <a:effectLst/>
                        </a:rPr>
                        <a:t>Cat scratch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Bartonella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8586965"/>
                  </a:ext>
                </a:extLst>
              </a:tr>
              <a:tr h="376065">
                <a:tc>
                  <a:txBody>
                    <a:bodyPr/>
                    <a:lstStyle/>
                    <a:p>
                      <a:pPr>
                        <a:spcAft>
                          <a:spcPts val="0"/>
                        </a:spcAft>
                      </a:pPr>
                      <a:r>
                        <a:rPr lang="en-GB" sz="1800">
                          <a:effectLst/>
                        </a:rPr>
                        <a:t>Florists fungal infection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Sporothrix shenkii</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7093086"/>
                  </a:ext>
                </a:extLst>
              </a:tr>
              <a:tr h="376065">
                <a:tc>
                  <a:txBody>
                    <a:bodyPr/>
                    <a:lstStyle/>
                    <a:p>
                      <a:pPr>
                        <a:spcAft>
                          <a:spcPts val="0"/>
                        </a:spcAft>
                      </a:pPr>
                      <a:r>
                        <a:rPr lang="en-GB" sz="1800">
                          <a:effectLst/>
                        </a:rPr>
                        <a:t>Dental extraction</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Streptococcus</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9308813"/>
                  </a:ext>
                </a:extLst>
              </a:tr>
              <a:tr h="376065">
                <a:tc>
                  <a:txBody>
                    <a:bodyPr/>
                    <a:lstStyle/>
                    <a:p>
                      <a:pPr>
                        <a:spcAft>
                          <a:spcPts val="0"/>
                        </a:spcAft>
                      </a:pPr>
                      <a:r>
                        <a:rPr lang="en-GB" sz="1800">
                          <a:effectLst/>
                        </a:rPr>
                        <a:t>Necrotising Fasciitis</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Commonest is polymicrobial</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816417"/>
                  </a:ext>
                </a:extLst>
              </a:tr>
              <a:tr h="376065">
                <a:tc>
                  <a:txBody>
                    <a:bodyPr/>
                    <a:lstStyle/>
                    <a:p>
                      <a:pPr>
                        <a:spcAft>
                          <a:spcPts val="0"/>
                        </a:spcAft>
                      </a:pPr>
                      <a:r>
                        <a:rPr lang="en-GB" sz="1800">
                          <a:effectLst/>
                        </a:rPr>
                        <a:t>Periprosthetic joint infection</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Staph epidermidis</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059543"/>
                  </a:ext>
                </a:extLst>
              </a:tr>
              <a:tr h="376065">
                <a:tc>
                  <a:txBody>
                    <a:bodyPr/>
                    <a:lstStyle/>
                    <a:p>
                      <a:pPr>
                        <a:spcAft>
                          <a:spcPts val="0"/>
                        </a:spcAft>
                      </a:pPr>
                      <a:r>
                        <a:rPr lang="en-GB" sz="1800">
                          <a:effectLst/>
                        </a:rPr>
                        <a:t>Aquarium workers</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a:effectLst/>
                        </a:rPr>
                        <a:t>Mycobacterium marina</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8189879"/>
                  </a:ext>
                </a:extLst>
              </a:tr>
              <a:tr h="752131">
                <a:tc>
                  <a:txBody>
                    <a:bodyPr/>
                    <a:lstStyle/>
                    <a:p>
                      <a:pPr>
                        <a:spcAft>
                          <a:spcPts val="0"/>
                        </a:spcAft>
                      </a:pPr>
                      <a:r>
                        <a:rPr lang="en-GB" sz="1800" dirty="0">
                          <a:effectLst/>
                        </a:rPr>
                        <a:t>Domestic birds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dirty="0">
                          <a:effectLst/>
                        </a:rPr>
                        <a:t>Commonest overall is Staphylococcus (commonest gram -</a:t>
                      </a:r>
                      <a:r>
                        <a:rPr lang="en-GB" sz="1800" dirty="0" err="1">
                          <a:effectLst/>
                        </a:rPr>
                        <a:t>ve</a:t>
                      </a:r>
                      <a:r>
                        <a:rPr lang="en-GB" sz="1800" dirty="0">
                          <a:effectLst/>
                        </a:rPr>
                        <a:t> is E.coli)</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7668919"/>
                  </a:ext>
                </a:extLst>
              </a:tr>
            </a:tbl>
          </a:graphicData>
        </a:graphic>
      </p:graphicFrame>
      <p:graphicFrame>
        <p:nvGraphicFramePr>
          <p:cNvPr id="6" name="Table 5">
            <a:extLst>
              <a:ext uri="{FF2B5EF4-FFF2-40B4-BE49-F238E27FC236}">
                <a16:creationId xmlns:a16="http://schemas.microsoft.com/office/drawing/2014/main" id="{D0ECAFF4-B865-8442-8031-C2B67C50806F}"/>
              </a:ext>
            </a:extLst>
          </p:cNvPr>
          <p:cNvGraphicFramePr>
            <a:graphicFrameLocks noGrp="1"/>
          </p:cNvGraphicFramePr>
          <p:nvPr>
            <p:extLst>
              <p:ext uri="{D42A27DB-BD31-4B8C-83A1-F6EECF244321}">
                <p14:modId xmlns:p14="http://schemas.microsoft.com/office/powerpoint/2010/main" val="2365024274"/>
              </p:ext>
            </p:extLst>
          </p:nvPr>
        </p:nvGraphicFramePr>
        <p:xfrm>
          <a:off x="838200" y="5319231"/>
          <a:ext cx="8035290" cy="1173642"/>
        </p:xfrm>
        <a:graphic>
          <a:graphicData uri="http://schemas.openxmlformats.org/drawingml/2006/table">
            <a:tbl>
              <a:tblPr firstRow="1" firstCol="1" bandRow="1">
                <a:tableStyleId>{5C22544A-7EE6-4342-B048-85BDC9FD1C3A}</a:tableStyleId>
              </a:tblPr>
              <a:tblGrid>
                <a:gridCol w="4017645">
                  <a:extLst>
                    <a:ext uri="{9D8B030D-6E8A-4147-A177-3AD203B41FA5}">
                      <a16:colId xmlns:a16="http://schemas.microsoft.com/office/drawing/2014/main" val="2554420997"/>
                    </a:ext>
                  </a:extLst>
                </a:gridCol>
                <a:gridCol w="4017645">
                  <a:extLst>
                    <a:ext uri="{9D8B030D-6E8A-4147-A177-3AD203B41FA5}">
                      <a16:colId xmlns:a16="http://schemas.microsoft.com/office/drawing/2014/main" val="3764460418"/>
                    </a:ext>
                  </a:extLst>
                </a:gridCol>
              </a:tblGrid>
              <a:tr h="391214">
                <a:tc>
                  <a:txBody>
                    <a:bodyPr/>
                    <a:lstStyle/>
                    <a:p>
                      <a:pPr>
                        <a:spcAft>
                          <a:spcPts val="0"/>
                        </a:spcAft>
                      </a:pPr>
                      <a:r>
                        <a:rPr lang="en-GB" sz="2400" u="sng">
                          <a:effectLst/>
                        </a:rPr>
                        <a:t>H</a:t>
                      </a:r>
                      <a:r>
                        <a:rPr lang="en-GB" sz="2400">
                          <a:effectLst/>
                        </a:rPr>
                        <a:t>uman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u="sng" dirty="0" err="1">
                          <a:effectLst/>
                        </a:rPr>
                        <a:t>E</a:t>
                      </a:r>
                      <a:r>
                        <a:rPr lang="en-GB" sz="2400" dirty="0" err="1">
                          <a:effectLst/>
                        </a:rPr>
                        <a:t>ikenella</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1528822"/>
                  </a:ext>
                </a:extLst>
              </a:tr>
              <a:tr h="391214">
                <a:tc>
                  <a:txBody>
                    <a:bodyPr/>
                    <a:lstStyle/>
                    <a:p>
                      <a:pPr>
                        <a:spcAft>
                          <a:spcPts val="0"/>
                        </a:spcAft>
                      </a:pPr>
                      <a:r>
                        <a:rPr lang="en-GB" sz="2400" u="sng">
                          <a:effectLst/>
                        </a:rPr>
                        <a:t>A</a:t>
                      </a:r>
                      <a:r>
                        <a:rPr lang="en-GB" sz="2400">
                          <a:effectLst/>
                        </a:rPr>
                        <a:t>nimal bites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u="sng">
                          <a:effectLst/>
                        </a:rPr>
                        <a:t>P</a:t>
                      </a:r>
                      <a:r>
                        <a:rPr lang="en-GB" sz="2400">
                          <a:effectLst/>
                        </a:rPr>
                        <a:t>asteurella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2809650"/>
                  </a:ext>
                </a:extLst>
              </a:tr>
              <a:tr h="391214">
                <a:tc>
                  <a:txBody>
                    <a:bodyPr/>
                    <a:lstStyle/>
                    <a:p>
                      <a:pPr>
                        <a:spcAft>
                          <a:spcPts val="0"/>
                        </a:spcAft>
                      </a:pPr>
                      <a:r>
                        <a:rPr lang="en-GB" sz="2400" u="sng" dirty="0">
                          <a:effectLst/>
                        </a:rPr>
                        <a:t>S</a:t>
                      </a:r>
                      <a:r>
                        <a:rPr lang="en-GB" sz="2400" dirty="0">
                          <a:effectLst/>
                        </a:rPr>
                        <a:t>cratches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u="sng" dirty="0">
                          <a:effectLst/>
                        </a:rPr>
                        <a:t>B</a:t>
                      </a:r>
                      <a:r>
                        <a:rPr lang="en-GB" sz="2400" dirty="0">
                          <a:effectLst/>
                        </a:rPr>
                        <a:t>artonella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5432687"/>
                  </a:ext>
                </a:extLst>
              </a:tr>
            </a:tbl>
          </a:graphicData>
        </a:graphic>
      </p:graphicFrame>
    </p:spTree>
    <p:extLst>
      <p:ext uri="{BB962C8B-B14F-4D97-AF65-F5344CB8AC3E}">
        <p14:creationId xmlns:p14="http://schemas.microsoft.com/office/powerpoint/2010/main" val="365994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C716-C1AE-4B4A-8E23-C869E754C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E59F1B-ECB6-4046-911D-1DE0515BB45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52C4DB4-627C-2D41-86E1-FDC6A5AB84C2}"/>
              </a:ext>
            </a:extLst>
          </p:cNvPr>
          <p:cNvPicPr>
            <a:picLocks noChangeAspect="1"/>
          </p:cNvPicPr>
          <p:nvPr/>
        </p:nvPicPr>
        <p:blipFill>
          <a:blip r:embed="rId2"/>
          <a:stretch>
            <a:fillRect/>
          </a:stretch>
        </p:blipFill>
        <p:spPr>
          <a:xfrm>
            <a:off x="3498850" y="12700"/>
            <a:ext cx="5194300" cy="6832600"/>
          </a:xfrm>
          <a:prstGeom prst="rect">
            <a:avLst/>
          </a:prstGeom>
        </p:spPr>
      </p:pic>
    </p:spTree>
    <p:extLst>
      <p:ext uri="{BB962C8B-B14F-4D97-AF65-F5344CB8AC3E}">
        <p14:creationId xmlns:p14="http://schemas.microsoft.com/office/powerpoint/2010/main" val="8737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1CD3-86CA-C841-9C02-2A9063EFA9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95AC1E-5F88-9242-813B-59B9CCDB14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4E9122F-EAB2-4344-96B6-53F9299015F6}"/>
              </a:ext>
            </a:extLst>
          </p:cNvPr>
          <p:cNvPicPr>
            <a:picLocks noChangeAspect="1"/>
          </p:cNvPicPr>
          <p:nvPr/>
        </p:nvPicPr>
        <p:blipFill>
          <a:blip r:embed="rId2"/>
          <a:stretch>
            <a:fillRect/>
          </a:stretch>
        </p:blipFill>
        <p:spPr>
          <a:xfrm>
            <a:off x="1666875" y="154663"/>
            <a:ext cx="8858250" cy="6548673"/>
          </a:xfrm>
          <a:prstGeom prst="rect">
            <a:avLst/>
          </a:prstGeom>
        </p:spPr>
      </p:pic>
    </p:spTree>
    <p:extLst>
      <p:ext uri="{BB962C8B-B14F-4D97-AF65-F5344CB8AC3E}">
        <p14:creationId xmlns:p14="http://schemas.microsoft.com/office/powerpoint/2010/main" val="329409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C24A-1C48-9A4C-A806-50C3F4533E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F2B215-1E85-EE4C-957D-D88F82E5E1E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34F9C0E-F6E3-2F41-BEAA-E67157AF79EA}"/>
              </a:ext>
            </a:extLst>
          </p:cNvPr>
          <p:cNvPicPr>
            <a:picLocks noChangeAspect="1"/>
          </p:cNvPicPr>
          <p:nvPr/>
        </p:nvPicPr>
        <p:blipFill>
          <a:blip r:embed="rId2"/>
          <a:stretch>
            <a:fillRect/>
          </a:stretch>
        </p:blipFill>
        <p:spPr>
          <a:xfrm>
            <a:off x="764435" y="0"/>
            <a:ext cx="10663129" cy="6551018"/>
          </a:xfrm>
          <a:prstGeom prst="rect">
            <a:avLst/>
          </a:prstGeom>
        </p:spPr>
      </p:pic>
    </p:spTree>
    <p:extLst>
      <p:ext uri="{BB962C8B-B14F-4D97-AF65-F5344CB8AC3E}">
        <p14:creationId xmlns:p14="http://schemas.microsoft.com/office/powerpoint/2010/main" val="294735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F905-9A80-AF47-94FD-6C5BA52B52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6CBFB4-BF19-554E-AC9D-02E366A6C07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ED0770D-30FA-1346-9CFC-1B7D6366CFC1}"/>
              </a:ext>
            </a:extLst>
          </p:cNvPr>
          <p:cNvPicPr>
            <a:picLocks noChangeAspect="1"/>
          </p:cNvPicPr>
          <p:nvPr/>
        </p:nvPicPr>
        <p:blipFill>
          <a:blip r:embed="rId2"/>
          <a:stretch>
            <a:fillRect/>
          </a:stretch>
        </p:blipFill>
        <p:spPr>
          <a:xfrm>
            <a:off x="558628" y="0"/>
            <a:ext cx="11074743" cy="6858000"/>
          </a:xfrm>
          <a:prstGeom prst="rect">
            <a:avLst/>
          </a:prstGeom>
        </p:spPr>
      </p:pic>
    </p:spTree>
    <p:extLst>
      <p:ext uri="{BB962C8B-B14F-4D97-AF65-F5344CB8AC3E}">
        <p14:creationId xmlns:p14="http://schemas.microsoft.com/office/powerpoint/2010/main" val="408618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266E-116D-3449-A372-C7C8C6FCC299}"/>
              </a:ext>
            </a:extLst>
          </p:cNvPr>
          <p:cNvSpPr>
            <a:spLocks noGrp="1"/>
          </p:cNvSpPr>
          <p:nvPr>
            <p:ph type="title"/>
          </p:nvPr>
        </p:nvSpPr>
        <p:spPr/>
        <p:txBody>
          <a:bodyPr/>
          <a:lstStyle/>
          <a:p>
            <a:r>
              <a:rPr lang="en-US" dirty="0"/>
              <a:t>2</a:t>
            </a:r>
          </a:p>
        </p:txBody>
      </p:sp>
      <p:sp>
        <p:nvSpPr>
          <p:cNvPr id="3" name="Content Placeholder 2">
            <a:extLst>
              <a:ext uri="{FF2B5EF4-FFF2-40B4-BE49-F238E27FC236}">
                <a16:creationId xmlns:a16="http://schemas.microsoft.com/office/drawing/2014/main" id="{74120741-9806-9648-A4B8-3FFD3232B5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560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638</Words>
  <Application>Microsoft Macintosh PowerPoint</Application>
  <PresentationFormat>Widescreen</PresentationFormat>
  <Paragraphs>96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Times New Roman</vt:lpstr>
      <vt:lpstr>Office Theme</vt:lpstr>
      <vt:lpstr>Hand emergencies</vt:lpstr>
      <vt:lpstr>1</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emergencies</dc:title>
  <dc:creator>Adam Stoneham</dc:creator>
  <cp:lastModifiedBy>Adam Stoneham</cp:lastModifiedBy>
  <cp:revision>2</cp:revision>
  <dcterms:created xsi:type="dcterms:W3CDTF">2025-04-07T19:39:57Z</dcterms:created>
  <dcterms:modified xsi:type="dcterms:W3CDTF">2025-04-08T05:47:46Z</dcterms:modified>
</cp:coreProperties>
</file>