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5" r:id="rId13"/>
    <p:sldId id="271" r:id="rId14"/>
    <p:sldId id="268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9561"/>
  </p:normalViewPr>
  <p:slideViewPr>
    <p:cSldViewPr snapToGrid="0" snapToObjects="1">
      <p:cViewPr varScale="1">
        <p:scale>
          <a:sx n="90" d="100"/>
          <a:sy n="90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38:49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336 210 24575,'0'8'0,"-4"0"0,3 1 0,-6-1 0,2 1 0,0-1 0,-14 17 0,11-9 0,-13 9 0,13-13 0,-1 1 0,4-3 0,-3 3 0,-1-1 0,4-2 0,-7 2 0,7-3 0,-3-1 0,3 1 0,-3-1 0,3 1 0,-3-1 0,3 1 0,-3-1 0,3 1 0,1-1 0,-4-3 0,7 2 0,-7-2 0,4 3 0,-5 1 0,5-1 0,-3-4 0,6 4 0,-7-7 0,3 6 0,-3-2 0,0 3 0,3-1 0,-2-2 0,6 2 0,-7-6 0,7 6 0,-6-7 0,2 8 0,-3-4 0,0 4 0,0-4 0,4 4 0,-3-4 0,6 4 0,-7-4 0,11 0 0,-3-4 0,8 0 0,0 0 0,0 0 0,0 0 0,0 0 0,0 0 0,1 0 0,-1 0 0,1 3 0,-1 2 0,1 4 0,-1-5 0,1 4 0,-1-3 0,1-1 0,-1 0 0,1 0 0,-1-3 0,1 6 0,-1-6 0,1 7 0,-1-7 0,0 6 0,1-6 0,-1 6 0,0-6 0,0 6 0,1-6 0,-1 6 0,1-2 0,-1 4 0,1-1 0,-1 1 0,1-5 0,-1 4 0,1-3 0,-1 3 0,1 0 0,-1 1 0,-4-1 0,4-4 0,-7 4 0,6-4 0,-6 5 0,6-5 0,-6 3 0,6-2 0,-6 3 0,6 0 0,-6 1 0,3-1 0,0-4 0,-4 4 0,4-4 0,0 5 0,-3-1 0,3 0 0,-4 0 0,4-3 0,-4 2 0,4-2 0,0 3 0,-3 0 0,2 0 0,-3 0 0,0 0 0,4-4 0,-3 3 0,3-2 0,-4 2 0,3-2 0,-2 2 0,3-3 0,-4 4 0,0 0 0,0 0 0,0-1 0,0 1 0,0 0 0,0 0 0,0 0 0,0 0 0,0 0 0,0-6 0,0-7 0,4 0 0,-3-6 0,6 10 0,-6-6 0,6 6 0,-2-3 0,-1 1 0,3 2 0,-2-3 0,-1 0 0,3 3 0,-6-7 0,6 7 0,-2-6 0,3 6 0,0-2 0,-4-1 0,3 3 0,-2-3 0,0 0 0,2 3 0,-3-6 0,4 6 0,-3-7 0,2 7 0,-3-3 0,1 1 0,2 2 0,-2-7 0,3 4 0,1-1 0,-1-3 0,0 7 0,1-6 0,-1 2 0,1 0 0,-4-3 0,2 8 0,-2-8 0,4 7 0,-5-7 0,4 7 0,-4-6 0,5 6 0,-1-6 0,0 6 0,-4-7 0,4 7 0,-4-6 0,5 6 0,-1-6 0,0 6 0,0-6 0,1 6 0,-5-7 0,4 7 0,-7-6 0,6 6 0,-6-7 0,7 7 0,-4-7 0,1 4 0,3-1 0,-4-3 0,5 3 0,-4-3 0,2-1 0,-2 1 0,3-1 0,1 4 0,0-7 0,-4 6 0,2-7 0,-2 4 0,4 1 0,-1-1 0,1 0 0,-1 1 0,1-1 0,-1 1 0,1-1 0,-1-4 0,1 3 0,0-3 0,0 0 0,-1-1 0,1 0 0,0 2 0,-5 3 0,4 0 0,-3 1 0,3-1 0,-3 1 0,2 0 0,-6-1 0,6 4 0,-6-2 0,3 2 0,-1 1 0,-2-4 0,6 4 0,-3-5 0,1 1 0,2 4 0,-6-3 0,3 2 0,0 0 0,-4-2 0,4 2 0,0-3 0,-3 0 0,6-1 0,-6 1 0,7-1 0,-7 1 0,6 0 0,-6-1 0,7 1 0,-7 0 0,6-1 0,-6 1 0,6 4 0,-6-4 0,3 4 0,0-5 0,-3 1 0,2 0 0,1 0 0,-3 0 0,6 0 0,-6 0 0,2-1 0,1 1 0,-3-1 0,3 1 0,-1 4 0,-2-4 0,7 4 0,-8-5 0,4 1 0,-4 0 0,4 3 0,-4-2 0,1 6 0,-6-2 0,-3 3 0,-1 0 0,1 0 0,0 0 0,0 0 0,0 0 0,0 0 0,0 0 0,0 0 0,0 0 0,0 0 0,0 0 0,0 0 0,4-4 0,-4 3 0,7-7 0,-7 7 0,8-7 0,-8 7 0,3-6 0,0 2 0,-2 0 0,2-2 0,-4 2 0,1 0 0,3-2 0,-2 6 0,2-3 0,0 0 0,-3 3 0,3-3 0,-3 0 0,-1 4 0,1-8 0,-1 7 0,1-6 0,-1 6 0,1-7 0,-1 7 0,0-7 0,1 8 0,3-8 0,-3 7 0,3-3 0,1 0 0,-4 3 0,3-3 0,-3 1 0,0 2 0,-1-3 0,1 0 0,0 3 0,-1-3 0,1 4 0,-1 0 0,1 0 0,-1-4 0,1 3 0,-1-2 0,1 3 0,0 0 0,-1 0 0,1-4 0,0 3 0,-1-3 0,1 4 0,0 0 0,-1 0 0,1 0 0,-1 0 0,1 0 0,0 0 0,0 0 0,1 0 0,-1 0 0,0 0 0,-1 0 0,1-3 0,0 2 0,4-7 0,-4 7 0,4-6 0,-5 6 0,5-6 0,-3 6 0,6-6 0,-3 10 0,4-3 0,0 8 0,0 0 0,-9 1 0,7-1 0,-10-3 0,11 2 0,-6-2 0,6 3 0,-6-4 0,6 4 0,-6-8 0,6 8 0,-6-7 0,6 6 0,-6-6 0,6 5 0,-6-5 0,6 6 0,-7-6 0,7 6 0,-2-3 0,3 4 0,0 0 0,-4-4 0,3 3 0,-2-3 0,3 4 0,-4-4 0,3 3 0,-7-2 0,8 3 0,-4-1 0,0-2 0,3 2 0,-6-3 0,6 4 0,-6-3 0,6 2 0,-7-6 0,7 6 0,-6-6 0,6 6 0,-6-6 0,3 6 0,-4-6 0,0 2 0,4 1 0,-3-3 0,6 6 0,-6-6 0,6 5 0,-7-5 0,8 6 0,-8-6 0,7 6 0,-6-2 0,2 3 0,1-1 0,-3-2 0,6 2 0,-7-6 0,7 7 0,-7-7 0,7 6 0,-6-2 0,3 3 0,-1 0 0,-2-4 0,6 3 0,-6-6 0,6 6 0,-2-2 0,-1 0 0,3 2 0,-7-7 0,7 8 0,-6-8 0,6 7 0,-6-6 0,6 7 0,-6-8 0,6 8 0,-6-7 0,6 6 0,-6-6 0,6 6 0,-6-6 0,6 6 0,-2-6 0,3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39:28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24575,'40'0'0,"26"0"0,-7 0 0,38 0 0,-22 0 0,23 0 0,-17 0 0,4 0 0,-6 0 0,2 0 0,6 0 0,-23 10 0,3 9 0,-14 5 0,2 11 0,-1 1 0,-11 13 0,-1 1 0,-6 10 0,-4 3 0,-1 8 0,-5 7 0,0 0 0,-5 9 0,-2-6 0,-5 14-721,-1-14 721,1 15 0,-1-16 0,-6 16 0,-1-15 0,0 15 0,-4-24 0,4 14-260,-6-16 260,0 1 0,0 5 0,0-13 0,6 13 0,-5-13 0,5 13 0,-1-13 0,2 6 0,5-9 0,0 1 0,5 20 0,-3-15 0,2 7 0,2-14 0,8 11 0,7 3 0,0-1 0,4 3 0,-5-11 0,6 6 0,0 6 0,0-5 0,-4 7 0,3 0 0,-3 0 0,-2-7 0,0 5 0,-8-13 0,12 26 0,-10-23 0,8 7 712,-10-13-712,0-7 269,-1 1-269,6 5 0,-4-6 0,10 2 0,-9 5 0,9-5 0,1 1 0,11 13 0,4-9-411,-18-22 0,2 0 411,29 36 0,-18-33 0,2 1 0,-3 5 0,3 3 0,5 0 0,7 4 0,-3-2 0,11 12 0,0-1-1164,-4-7 0,3 3 0,-3-4 1164,5 6 0,-1-4 0,8 0 0,1-1 0,-5-1 0,-1-2 0,-2-10 0,-1-4 0,-13-6 0,-3-4 0,24 0 0,-9-18 0,-22-1 0,48 19 0,-42-5 0,1 3 0,4 0 0,2 0 0,5 3 0,-2-2 0,-10-6 0,-4-2 675,28 14-675,-19-9 0,0-1 0,6-2 0,-10-1 0,1-1 0,18 0 0,7 6 0,1 1 0,-9-8 3639,-1 0-3639,-15-7 0,-3-1 0,-6 0 0,0 0 0,7 1 0,-5-1 0,5 1 0,0 0 0,2-1 0,6 1 0,28 6 0,-20-5 0,20 5 0,-28-6 0,1 0 0,-7 0 0,-2-1 0,-7 1 0,0-1 0,7 0 0,-6 1 0,13 0 0,-12-1 0,12 1 0,-5 0 0,7 0 0,7-5 0,-5 3 0,6-8 0,-15 3 0,5-5 0,-13 0 0,26 0 0,-22 0 0,15 0 0,-20 0 0,0 0 0,7 0 0,-5 0 0,12 0 0,-12 0 0,5 0 0,-7 0 0,-6 0 0,4 0 0,-4 0 0,-1 0 0,6 0 0,-12 0 0,6 0 0,-8 0 0,1 0 0,9 0 0,-13 0 0,6 0 0,-15 0 0,1 0 0,0 0 0,0 0 0,0 0 0,5 0 0,1 5 0,1-4 0,10 3 0,-9 1 0,10-4 0,-6 4 0,0-5 0,0 4 0,0-3 0,0 4 0,-6-5 0,5 0 0,-5 0 0,1 0 0,3 0 0,-9 0 0,5 0 0,7 0 0,-10 0 0,11 0 0,-14 0 0,3 0 0,-2 0 0,3 0 0,-4 0 0,-1 0 0,1 0 0,0 0 0,0 0 0,0 0 0,-5 0 0,4 0 0,-9 0 0,4 0 0,-4 0 0,-1 0 0,1 0 0,-1 0 0,1 0 0,-1 0 0,0 0 0,0 0 0,0 0 0,1 0 0,-1 0 0,0 0 0,0 0 0,0 0 0,0 0 0,0 0 0,0 0 0,0 0 0,0 0 0,0 0 0,0 0 0,-1 0 0,1 0 0,0 0 0,0 0 0,0 0 0,0 0 0,-1 0 0,1 0 0,0 0 0,-4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72DBE-3537-534B-9BD3-0ADAC2D4D175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781E-3305-3E48-9CD0-811E1CB9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Axillary </a:t>
            </a:r>
          </a:p>
          <a:p>
            <a:r>
              <a:rPr lang="en-US" dirty="0"/>
              <a:t>Musculocutaneous nerve</a:t>
            </a:r>
          </a:p>
          <a:p>
            <a:r>
              <a:rPr lang="en-US" dirty="0"/>
              <a:t>Lower subscapular nerve sits 2.5 cm below pectoral insertion on humerus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2DEA-6BCB-034E-9749-802E2E19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CEBF4-9394-BF4B-8598-AF01FB30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DB80-BEF9-724E-B2AA-ED9D1F2E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49698-0F4E-964C-A30F-DA6A96FE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8ECCC-70DA-7F4F-BE3D-FD323C56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32D-5467-7246-8A87-F487DDB7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BCC71-2E85-8347-90D1-96A9B419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3CE3-02A7-EA4E-BAA0-A791C31F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E7ED-EBA9-C945-B192-311F2ED9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A75A-7FE1-7A4F-882F-6456C047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B4998-09DB-0C44-BBAC-2193F00E6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51700-D9CA-864C-A547-E3E1E7D78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05C4-3B48-A045-AC09-557CD913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5257-3653-A143-B3B9-9A539B4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B393-3FF0-F141-B774-3F1B2EFD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790D-7160-644B-B282-7A37146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EE3C-0DF0-B748-BC6C-EB47D50BC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0ACE4-80D7-7441-BCF4-D36483BE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1793-A78A-6344-9A51-3558BEEE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BD10-6DC2-7A41-A70A-A4E91E18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22E6-2416-A74F-93B5-D97D2CFA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916D1-BFCA-4448-BAF5-2A0B066E4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B4DD-5F62-D544-B648-7B5E663A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519B7-81EA-F549-8BA5-F025A812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7C37-D207-8848-891A-38D9B721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5EC3-B018-624D-9A29-8FB13D25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98BF-9FB1-D244-A1F3-EBF82CD3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9006C-5435-4C49-8281-6BF281956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C59F-14EF-1F4E-A285-F120E80B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E537-502C-A747-9CC8-5EBF7B06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43599-F448-A541-92B3-BBC993C6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7D94-2E81-7C43-8247-3B2DBC89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62879-0F6A-CC4D-AEC4-9628C79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36858-DAA1-CA4A-85A9-5F90EA10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EAACA-948D-AB4F-B60C-692FCA423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893AC-900B-514D-A68D-29E52F7A7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36F17-1994-9B44-91ED-8D68159D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F39CD-DE64-F34F-B312-439EF683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8F407-BB6D-4B4A-96E5-829AD2B3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D530-1A9B-CE4A-9804-EF1E54DE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A1670-FAA3-984F-B685-91353879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18166-426B-B945-920E-615B0B38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9415D-38B8-E94E-A828-4A58C08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EA979-A014-0148-9E1E-0BFCF0D9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74C55-D7E2-A945-A35D-79B6EB57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CDE0C-1180-BF41-B3DC-F5C1E9FF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CF63-AA12-874A-A00A-4B7689C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B292-0442-B146-8C72-C0FBBEFF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BA034-1322-AB4C-92F5-23B6438E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4B09-65DC-E843-A6EE-FC843832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C97BD-2996-554A-BD9B-7AFFB659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3DC7-0111-5449-8092-E6604EA4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95F1-17A1-E04D-8D09-56B2BBA5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7A72D-8107-A94C-BF8E-1C68DA2C0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CC5AC-B7BA-3B43-A5A4-37348BD1F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FB66A-A599-1542-970F-1DBB2C8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7466B-06C5-BC44-887A-9DCE6A9F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5D018-2F59-DF44-8A7A-318575E0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192CE-2592-6D4F-9C1A-C6BE9CD6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EC9C5-96FB-6A41-A798-988D9946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CAD25-BC6B-E74F-AD28-B8C082A17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7CDA-806E-0C42-8740-DD221BC1359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535F-0126-FA4D-BC48-3A78FC38B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3507-4609-304C-A3D5-27C1566A0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28FE-AD96-0F46-AEEF-993C7908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F9BF-DC5A-D640-9484-622DF1C67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Deltopectoral approach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B2609-289E-DB41-B9BA-216D738F7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5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raclavicular and Infraclavicular Nerve Blocks | Anesthesia Key">
            <a:extLst>
              <a:ext uri="{FF2B5EF4-FFF2-40B4-BE49-F238E27FC236}">
                <a16:creationId xmlns:a16="http://schemas.microsoft.com/office/drawing/2014/main" id="{4817DF43-3BFE-6142-AD74-28463D1F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EE3F9-C2E3-B74A-B952-BD8570B8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Brachial plexus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EE295-D947-9A43-B110-BF2D8750E95E}"/>
              </a:ext>
            </a:extLst>
          </p:cNvPr>
          <p:cNvSpPr txBox="1"/>
          <p:nvPr/>
        </p:nvSpPr>
        <p:spPr>
          <a:xfrm>
            <a:off x="5046717" y="405392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*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E29DC-ABEC-6842-B7D5-386A2734F8D7}"/>
              </a:ext>
            </a:extLst>
          </p:cNvPr>
          <p:cNvSpPr txBox="1"/>
          <p:nvPr/>
        </p:nvSpPr>
        <p:spPr>
          <a:xfrm>
            <a:off x="3705225" y="443865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*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3123-2B93-AD4C-B4FB-794B9797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344B-50B5-784D-8240-1EC47E9B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earn Pectoral fascia - Mind Luster">
            <a:extLst>
              <a:ext uri="{FF2B5EF4-FFF2-40B4-BE49-F238E27FC236}">
                <a16:creationId xmlns:a16="http://schemas.microsoft.com/office/drawing/2014/main" id="{AF27B0B6-619B-BD44-9ABE-FB0BBB512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2" b="21250"/>
          <a:stretch/>
        </p:blipFill>
        <p:spPr bwMode="auto">
          <a:xfrm>
            <a:off x="0" y="814388"/>
            <a:ext cx="12192000" cy="5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1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lorful, tied, rack&#10;&#10;Description automatically generated">
            <a:extLst>
              <a:ext uri="{FF2B5EF4-FFF2-40B4-BE49-F238E27FC236}">
                <a16:creationId xmlns:a16="http://schemas.microsoft.com/office/drawing/2014/main" id="{FEFDF69D-DFEE-4441-8B8C-06F9630B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2731" y="208810"/>
            <a:ext cx="4986537" cy="644037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1CD27F-A3F1-F24B-B470-23C2DFCDC1F7}"/>
              </a:ext>
            </a:extLst>
          </p:cNvPr>
          <p:cNvCxnSpPr>
            <a:cxnSpLocks/>
          </p:cNvCxnSpPr>
          <p:nvPr/>
        </p:nvCxnSpPr>
        <p:spPr>
          <a:xfrm>
            <a:off x="6698511" y="0"/>
            <a:ext cx="0" cy="6783572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5591E0-1C02-FE44-80DE-2D404A2A6871}"/>
              </a:ext>
            </a:extLst>
          </p:cNvPr>
          <p:cNvCxnSpPr>
            <a:cxnSpLocks/>
          </p:cNvCxnSpPr>
          <p:nvPr/>
        </p:nvCxnSpPr>
        <p:spPr>
          <a:xfrm>
            <a:off x="2551815" y="4040373"/>
            <a:ext cx="7389628" cy="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2DC7EE-52C4-CB4B-BFD6-6F8FA37E6CB9}"/>
              </a:ext>
            </a:extLst>
          </p:cNvPr>
          <p:cNvSpPr txBox="1"/>
          <p:nvPr/>
        </p:nvSpPr>
        <p:spPr>
          <a:xfrm>
            <a:off x="1201479" y="5518298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 dorsi insertion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1F4F7-AB1E-5445-878B-A77308ADFE6A}"/>
              </a:ext>
            </a:extLst>
          </p:cNvPr>
          <p:cNvSpPr txBox="1"/>
          <p:nvPr/>
        </p:nvSpPr>
        <p:spPr>
          <a:xfrm>
            <a:off x="9067878" y="65857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'Suicide’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7DB4C-CF5B-E74B-81BF-00AA560F7E6B}"/>
              </a:ext>
            </a:extLst>
          </p:cNvPr>
          <p:cNvSpPr txBox="1"/>
          <p:nvPr/>
        </p:nvSpPr>
        <p:spPr>
          <a:xfrm>
            <a:off x="1294845" y="658574"/>
            <a:ext cx="12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side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3E1CD9B9-5024-4E4B-9013-2628CEF5AD33}"/>
              </a:ext>
            </a:extLst>
          </p:cNvPr>
          <p:cNvSpPr/>
          <p:nvPr/>
        </p:nvSpPr>
        <p:spPr>
          <a:xfrm rot="5107683">
            <a:off x="2225140" y="-220035"/>
            <a:ext cx="4444179" cy="4414432"/>
          </a:xfrm>
          <a:prstGeom prst="pie">
            <a:avLst>
              <a:gd name="adj1" fmla="val 90394"/>
              <a:gd name="adj2" fmla="val 148862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57E263F1-4358-FD4A-B58B-727E5AE8CE47}"/>
              </a:ext>
            </a:extLst>
          </p:cNvPr>
          <p:cNvSpPr/>
          <p:nvPr/>
        </p:nvSpPr>
        <p:spPr>
          <a:xfrm rot="16200000">
            <a:off x="4378278" y="1077157"/>
            <a:ext cx="4619730" cy="4477004"/>
          </a:xfrm>
          <a:prstGeom prst="pie">
            <a:avLst>
              <a:gd name="adj1" fmla="val 21488672"/>
              <a:gd name="adj2" fmla="val 145876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E8869-35C2-F340-8CB8-A722704888D6}"/>
              </a:ext>
            </a:extLst>
          </p:cNvPr>
          <p:cNvSpPr/>
          <p:nvPr/>
        </p:nvSpPr>
        <p:spPr>
          <a:xfrm>
            <a:off x="-66768" y="-8627"/>
            <a:ext cx="4347150" cy="69809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C4D6EE-7B26-374B-A6A8-54934B926BC4}"/>
              </a:ext>
            </a:extLst>
          </p:cNvPr>
          <p:cNvSpPr/>
          <p:nvPr/>
        </p:nvSpPr>
        <p:spPr>
          <a:xfrm>
            <a:off x="6831602" y="-212734"/>
            <a:ext cx="5719967" cy="6932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0F8CD5-CF18-4D43-8655-1A27F17FAA77}"/>
              </a:ext>
            </a:extLst>
          </p:cNvPr>
          <p:cNvSpPr/>
          <p:nvPr/>
        </p:nvSpPr>
        <p:spPr>
          <a:xfrm>
            <a:off x="273233" y="-55795"/>
            <a:ext cx="11645531" cy="1047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9EC9E-75B7-6944-87F7-7AF448F4B80E}"/>
              </a:ext>
            </a:extLst>
          </p:cNvPr>
          <p:cNvSpPr/>
          <p:nvPr/>
        </p:nvSpPr>
        <p:spPr>
          <a:xfrm>
            <a:off x="435935" y="4148922"/>
            <a:ext cx="11756065" cy="2884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cissors outline">
            <a:extLst>
              <a:ext uri="{FF2B5EF4-FFF2-40B4-BE49-F238E27FC236}">
                <a16:creationId xmlns:a16="http://schemas.microsoft.com/office/drawing/2014/main" id="{828DB540-3A72-0D41-BA16-9D803A829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1039" y="3929902"/>
            <a:ext cx="914400" cy="914400"/>
          </a:xfrm>
          <a:prstGeom prst="rect">
            <a:avLst/>
          </a:prstGeom>
        </p:spPr>
      </p:pic>
      <p:pic>
        <p:nvPicPr>
          <p:cNvPr id="20" name="Content Placeholder 7" descr="Right pointing backhand index with solid fill">
            <a:extLst>
              <a:ext uri="{FF2B5EF4-FFF2-40B4-BE49-F238E27FC236}">
                <a16:creationId xmlns:a16="http://schemas.microsoft.com/office/drawing/2014/main" id="{32ED0735-F3E0-5847-8740-11C668615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50820">
            <a:off x="4890920" y="1212213"/>
            <a:ext cx="914400" cy="914400"/>
          </a:xfrm>
          <a:prstGeom prst="rect">
            <a:avLst/>
          </a:prstGeom>
        </p:spPr>
      </p:pic>
      <p:pic>
        <p:nvPicPr>
          <p:cNvPr id="21" name="Graphic 20" descr="Scissors outline">
            <a:extLst>
              <a:ext uri="{FF2B5EF4-FFF2-40B4-BE49-F238E27FC236}">
                <a16:creationId xmlns:a16="http://schemas.microsoft.com/office/drawing/2014/main" id="{7032F4BD-DFC3-9046-A937-33E896EC8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0997" y="1368909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C6F786-C458-8646-B382-36FCD0252BE4}"/>
              </a:ext>
            </a:extLst>
          </p:cNvPr>
          <p:cNvCxnSpPr>
            <a:cxnSpLocks/>
          </p:cNvCxnSpPr>
          <p:nvPr/>
        </p:nvCxnSpPr>
        <p:spPr>
          <a:xfrm flipH="1" flipV="1">
            <a:off x="5729288" y="1714500"/>
            <a:ext cx="1102315" cy="28575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DFA66F-8A6D-E24D-9DF9-62A31A7EA506}"/>
              </a:ext>
            </a:extLst>
          </p:cNvPr>
          <p:cNvCxnSpPr>
            <a:cxnSpLocks/>
          </p:cNvCxnSpPr>
          <p:nvPr/>
        </p:nvCxnSpPr>
        <p:spPr>
          <a:xfrm flipV="1">
            <a:off x="5386388" y="1714500"/>
            <a:ext cx="342900" cy="192881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689C7F6-A278-C54F-A1DB-01E132F19781}"/>
              </a:ext>
            </a:extLst>
          </p:cNvPr>
          <p:cNvSpPr txBox="1"/>
          <p:nvPr/>
        </p:nvSpPr>
        <p:spPr>
          <a:xfrm>
            <a:off x="7779141" y="4926344"/>
            <a:ext cx="3976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How can you improve access?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What do you do with LHB?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How do you release </a:t>
            </a:r>
            <a:r>
              <a:rPr lang="en-US" sz="2400" b="1" dirty="0" err="1">
                <a:solidFill>
                  <a:srgbClr val="FFFF00"/>
                </a:solidFill>
              </a:rPr>
              <a:t>subscap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F297675-8BEC-A44B-928E-C09A6AC5B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6956" y="2940351"/>
            <a:ext cx="4030309" cy="1894847"/>
          </a:xfrm>
          <a:prstGeom prst="rect">
            <a:avLst/>
          </a:prstGeom>
        </p:spPr>
      </p:pic>
      <p:sp>
        <p:nvSpPr>
          <p:cNvPr id="28" name="Curved Right Arrow 27">
            <a:extLst>
              <a:ext uri="{FF2B5EF4-FFF2-40B4-BE49-F238E27FC236}">
                <a16:creationId xmlns:a16="http://schemas.microsoft.com/office/drawing/2014/main" id="{8355A21E-849E-754F-A658-495E35EF9658}"/>
              </a:ext>
            </a:extLst>
          </p:cNvPr>
          <p:cNvSpPr/>
          <p:nvPr/>
        </p:nvSpPr>
        <p:spPr>
          <a:xfrm rot="17465565">
            <a:off x="3285848" y="3942520"/>
            <a:ext cx="1571625" cy="3071813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3C081B-280F-BA45-94EB-67EE8D152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601" b="204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C7E8-8CB8-F44B-9D8A-879251F7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C088-7576-C14F-BEFE-941FAB7AC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A5766-3964-3C4A-B916-5D1778D8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1587500"/>
            <a:ext cx="3644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ABB-A0E7-9449-8C8F-63FAEE0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5D00-D1CF-174C-B5CC-FA704811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Veins</a:t>
            </a:r>
          </a:p>
          <a:p>
            <a:pPr lvl="1"/>
            <a:r>
              <a:rPr lang="en-US" dirty="0"/>
              <a:t>Cephalic</a:t>
            </a:r>
          </a:p>
          <a:p>
            <a:r>
              <a:rPr lang="en-US" dirty="0"/>
              <a:t>Arteries</a:t>
            </a:r>
          </a:p>
          <a:p>
            <a:pPr lvl="1"/>
            <a:r>
              <a:rPr lang="en-US" dirty="0"/>
              <a:t>Anterior humeral circumflex “three sisters”</a:t>
            </a:r>
          </a:p>
          <a:p>
            <a:pPr lvl="1"/>
            <a:r>
              <a:rPr lang="en-US" dirty="0"/>
              <a:t>Posterior humeral circumflex</a:t>
            </a:r>
          </a:p>
          <a:p>
            <a:r>
              <a:rPr lang="en-US" dirty="0"/>
              <a:t>Nerves (avoid overzealous retraction)</a:t>
            </a:r>
          </a:p>
          <a:p>
            <a:pPr lvl="1"/>
            <a:r>
              <a:rPr lang="en-US" dirty="0"/>
              <a:t>Axillary (ER the arm)</a:t>
            </a:r>
          </a:p>
          <a:p>
            <a:pPr lvl="1"/>
            <a:r>
              <a:rPr lang="en-US" dirty="0"/>
              <a:t>Musculocutaneous nerve</a:t>
            </a:r>
          </a:p>
          <a:p>
            <a:pPr lvl="1"/>
            <a:r>
              <a:rPr lang="en-US" dirty="0"/>
              <a:t>Lower subscapular nerve sits 2.5 cm below pectoral insertion on humerus </a:t>
            </a:r>
          </a:p>
          <a:p>
            <a:r>
              <a:rPr lang="en-US" dirty="0"/>
              <a:t>Other?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01E52-DFAE-4942-B16C-727B6CB315EE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/>
              <a:t>Incision</a:t>
            </a:r>
          </a:p>
          <a:p>
            <a:pPr marL="0" indent="0" algn="r">
              <a:buNone/>
            </a:pPr>
            <a:r>
              <a:rPr lang="en-US" sz="2000" dirty="0"/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Risks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38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41BD-54F9-3A49-A1E1-B160B2D0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DD00-9FF1-044E-A900-634BB9FEE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4CF58-A88D-EE40-8222-949C0261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809750"/>
            <a:ext cx="5130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DD87-6371-CE42-991C-801DEAED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Deltopectoral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363B-FBA6-4A4C-8F7F-91908846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Indications</a:t>
            </a:r>
          </a:p>
          <a:p>
            <a:r>
              <a:rPr lang="en-US" sz="2000" dirty="0"/>
              <a:t>Setup</a:t>
            </a:r>
          </a:p>
          <a:p>
            <a:r>
              <a:rPr lang="en-US" sz="2000" dirty="0"/>
              <a:t>Incision</a:t>
            </a:r>
          </a:p>
          <a:p>
            <a:r>
              <a:rPr lang="en-US" sz="2000" dirty="0"/>
              <a:t>Superficial dissection </a:t>
            </a:r>
          </a:p>
          <a:p>
            <a:r>
              <a:rPr lang="en-US" sz="2000" dirty="0"/>
              <a:t>Deep dissection </a:t>
            </a:r>
          </a:p>
          <a:p>
            <a:r>
              <a:rPr lang="en-US" sz="2000" dirty="0"/>
              <a:t>Extension </a:t>
            </a:r>
          </a:p>
          <a:p>
            <a:r>
              <a:rPr lang="en-US" sz="2000" dirty="0"/>
              <a:t>and</a:t>
            </a:r>
          </a:p>
          <a:p>
            <a:r>
              <a:rPr lang="en-US" sz="2000" dirty="0"/>
              <a:t>Risks </a:t>
            </a:r>
          </a:p>
          <a:p>
            <a:endParaRPr lang="en-US" sz="2000" dirty="0"/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9FAD81D6-6AF6-B9D4-9765-2A5927F42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3" r="2544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5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9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ABB-A0E7-9449-8C8F-63FAEE0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5D00-D1CF-174C-B5CC-FA704811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‘Workhorse’ approach for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Elective </a:t>
            </a:r>
          </a:p>
          <a:p>
            <a:pPr lvl="1"/>
            <a:r>
              <a:rPr lang="en-US" dirty="0"/>
              <a:t>Arthroplasty</a:t>
            </a:r>
          </a:p>
          <a:p>
            <a:pPr lvl="1"/>
            <a:r>
              <a:rPr lang="en-US" dirty="0"/>
              <a:t>Stabilization </a:t>
            </a:r>
          </a:p>
          <a:p>
            <a:pPr lvl="1"/>
            <a:r>
              <a:rPr lang="en-US" dirty="0"/>
              <a:t>Rotator cuff work </a:t>
            </a:r>
          </a:p>
          <a:p>
            <a:pPr lvl="1"/>
            <a:endParaRPr lang="en-US" dirty="0"/>
          </a:p>
          <a:p>
            <a:r>
              <a:rPr lang="en-US" dirty="0"/>
              <a:t>Trauma </a:t>
            </a:r>
          </a:p>
          <a:p>
            <a:pPr lvl="1"/>
            <a:r>
              <a:rPr lang="en-US" dirty="0"/>
              <a:t>Fractures of proximal humerus…</a:t>
            </a:r>
          </a:p>
          <a:p>
            <a:pPr lvl="1"/>
            <a:r>
              <a:rPr lang="en-US" dirty="0"/>
              <a:t>…and glenoid </a:t>
            </a:r>
          </a:p>
          <a:p>
            <a:pPr lvl="1"/>
            <a:r>
              <a:rPr lang="en-US" dirty="0"/>
              <a:t>Infection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01E52-DFAE-4942-B16C-727B6CB315EE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/>
              <a:t>Incision</a:t>
            </a:r>
          </a:p>
          <a:p>
            <a:pPr marL="0" indent="0" algn="r">
              <a:buNone/>
            </a:pPr>
            <a:r>
              <a:rPr lang="en-US" sz="2000" dirty="0"/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/>
              <a:t>Risks </a:t>
            </a:r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51F46D-2CE2-2C41-8170-0AAB3948C4CE}"/>
              </a:ext>
            </a:extLst>
          </p:cNvPr>
          <p:cNvSpPr txBox="1">
            <a:spLocks/>
          </p:cNvSpPr>
          <p:nvPr/>
        </p:nvSpPr>
        <p:spPr>
          <a:xfrm>
            <a:off x="7997041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Alternatives…?</a:t>
            </a:r>
          </a:p>
        </p:txBody>
      </p:sp>
    </p:spTree>
    <p:extLst>
      <p:ext uri="{BB962C8B-B14F-4D97-AF65-F5344CB8AC3E}">
        <p14:creationId xmlns:p14="http://schemas.microsoft.com/office/powerpoint/2010/main" val="40146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D04-359E-9348-940B-8FF7236F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F70D72-9B7A-D34F-8473-7392C04A0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481" y="1607558"/>
            <a:ext cx="9063038" cy="48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ACA7-B2EF-204D-BE88-41BC3740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F759-E482-A84F-8DF6-2C55D096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F0825-998E-A243-8F17-D825E3D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9" y="114300"/>
            <a:ext cx="11061700" cy="66294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F561DA0D-BA9A-3D49-87DB-4418704A1362}"/>
              </a:ext>
            </a:extLst>
          </p:cNvPr>
          <p:cNvSpPr/>
          <p:nvPr/>
        </p:nvSpPr>
        <p:spPr>
          <a:xfrm>
            <a:off x="4620986" y="3072741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22F5663-C0C5-B241-B416-C45075EA98F1}"/>
              </a:ext>
            </a:extLst>
          </p:cNvPr>
          <p:cNvSpPr/>
          <p:nvPr/>
        </p:nvSpPr>
        <p:spPr>
          <a:xfrm rot="10800000">
            <a:off x="6329054" y="3557650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6E4C61B-388E-D44E-8F47-F5DC9221F158}"/>
              </a:ext>
            </a:extLst>
          </p:cNvPr>
          <p:cNvSpPr/>
          <p:nvPr/>
        </p:nvSpPr>
        <p:spPr>
          <a:xfrm rot="6966783">
            <a:off x="6641207" y="1641631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6A166EB4-5041-1849-BD54-18950BADE780}"/>
              </a:ext>
            </a:extLst>
          </p:cNvPr>
          <p:cNvSpPr/>
          <p:nvPr/>
        </p:nvSpPr>
        <p:spPr>
          <a:xfrm rot="19875123">
            <a:off x="4655858" y="864126"/>
            <a:ext cx="3004457" cy="979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0561A-D0A2-1946-A35C-4F17FCB2FAC6}"/>
              </a:ext>
            </a:extLst>
          </p:cNvPr>
          <p:cNvSpPr txBox="1"/>
          <p:nvPr/>
        </p:nvSpPr>
        <p:spPr>
          <a:xfrm>
            <a:off x="7983663" y="203557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C3141-F165-4D42-92F7-733C372E8298}"/>
              </a:ext>
            </a:extLst>
          </p:cNvPr>
          <p:cNvSpPr txBox="1"/>
          <p:nvPr/>
        </p:nvSpPr>
        <p:spPr>
          <a:xfrm>
            <a:off x="6096000" y="330035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71047-8300-4D4C-BF6B-0AD7F781B653}"/>
              </a:ext>
            </a:extLst>
          </p:cNvPr>
          <p:cNvSpPr txBox="1"/>
          <p:nvPr/>
        </p:nvSpPr>
        <p:spPr>
          <a:xfrm>
            <a:off x="7710765" y="311081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A5D906-B1B7-924C-A54C-19DD78A5D1DC}"/>
                  </a:ext>
                </a:extLst>
              </p14:cNvPr>
              <p14:cNvContentPartPr/>
              <p14:nvPr/>
            </p14:nvContentPartPr>
            <p14:xfrm>
              <a:off x="7934470" y="2704774"/>
              <a:ext cx="435600" cy="404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A5D906-B1B7-924C-A54C-19DD78A5D1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5470" y="2695774"/>
                <a:ext cx="4532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FC56D6-8BF3-304F-9DDF-B2B76446CCB6}"/>
                  </a:ext>
                </a:extLst>
              </p14:cNvPr>
              <p14:cNvContentPartPr/>
              <p14:nvPr/>
            </p14:nvContentPartPr>
            <p14:xfrm>
              <a:off x="8186830" y="2875774"/>
              <a:ext cx="3414240" cy="237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FC56D6-8BF3-304F-9DDF-B2B76446CC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7830" y="2867134"/>
                <a:ext cx="3431880" cy="23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43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5FAB-8D1B-A340-8E5B-A135E35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5D7F-079F-D243-998E-48140EF6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C1436-0395-474F-9F74-24FE3D39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03200"/>
            <a:ext cx="11938000" cy="645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5B7E8-0C3E-7245-B840-B227A729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525" y="3148013"/>
            <a:ext cx="1979612" cy="3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ABD6-AFB1-5047-9569-7B8A49E2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20EDC106-AF7E-5F47-89DF-8CAC63410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473" y="567327"/>
            <a:ext cx="8425614" cy="5723346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CE893-8D37-F74A-8523-AD9BBC383C12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Incision</a:t>
            </a:r>
          </a:p>
          <a:p>
            <a:pPr marL="0" indent="0" algn="r">
              <a:buNone/>
            </a:pPr>
            <a:r>
              <a:rPr lang="en-US" sz="2000" dirty="0"/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/>
              <a:t>Risks </a:t>
            </a:r>
          </a:p>
          <a:p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70157F-AE79-464A-BA4A-2CDF9F7ACFE8}"/>
              </a:ext>
            </a:extLst>
          </p:cNvPr>
          <p:cNvCxnSpPr/>
          <p:nvPr/>
        </p:nvCxnSpPr>
        <p:spPr>
          <a:xfrm flipH="1">
            <a:off x="2039458" y="3257550"/>
            <a:ext cx="1971675" cy="3400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55ACFD-28B8-5548-94A2-F503E9577DF1}"/>
              </a:ext>
            </a:extLst>
          </p:cNvPr>
          <p:cNvCxnSpPr>
            <a:cxnSpLocks/>
          </p:cNvCxnSpPr>
          <p:nvPr/>
        </p:nvCxnSpPr>
        <p:spPr>
          <a:xfrm flipH="1">
            <a:off x="3840559" y="3246917"/>
            <a:ext cx="171020" cy="27498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1D3D58-7D8F-4A43-8886-240243818B67}"/>
              </a:ext>
            </a:extLst>
          </p:cNvPr>
          <p:cNvCxnSpPr/>
          <p:nvPr/>
        </p:nvCxnSpPr>
        <p:spPr>
          <a:xfrm flipH="1">
            <a:off x="1362518" y="3073899"/>
            <a:ext cx="1971675" cy="3400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8D4FE6FF-0F99-7C43-99B2-386386EBA652}"/>
              </a:ext>
            </a:extLst>
          </p:cNvPr>
          <p:cNvSpPr/>
          <p:nvPr/>
        </p:nvSpPr>
        <p:spPr>
          <a:xfrm>
            <a:off x="1103094" y="1690688"/>
            <a:ext cx="2908039" cy="3444837"/>
          </a:xfrm>
          <a:prstGeom prst="arc">
            <a:avLst>
              <a:gd name="adj1" fmla="val 16200000"/>
              <a:gd name="adj2" fmla="val 21527019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B9618-F6B8-2A48-8B73-A711EACED9BE}"/>
              </a:ext>
            </a:extLst>
          </p:cNvPr>
          <p:cNvSpPr txBox="1"/>
          <p:nvPr/>
        </p:nvSpPr>
        <p:spPr>
          <a:xfrm>
            <a:off x="6888625" y="6290673"/>
            <a:ext cx="530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What if you can’t find the cephalic vein?</a:t>
            </a:r>
          </a:p>
        </p:txBody>
      </p:sp>
    </p:spTree>
    <p:extLst>
      <p:ext uri="{BB962C8B-B14F-4D97-AF65-F5344CB8AC3E}">
        <p14:creationId xmlns:p14="http://schemas.microsoft.com/office/powerpoint/2010/main" val="209432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6BEB-5FF4-3040-8215-CCD28C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3B529-A0DB-9148-8530-7EC882426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537" y="166245"/>
            <a:ext cx="4192925" cy="652550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1B03B-BE2B-EF4B-BA43-56127A4B8B6E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/>
              <a:t>Incision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/>
              <a:t>Risks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371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lorful, tied, rack&#10;&#10;Description automatically generated">
            <a:extLst>
              <a:ext uri="{FF2B5EF4-FFF2-40B4-BE49-F238E27FC236}">
                <a16:creationId xmlns:a16="http://schemas.microsoft.com/office/drawing/2014/main" id="{FEFDF69D-DFEE-4441-8B8C-06F9630B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731" y="208810"/>
            <a:ext cx="4986537" cy="644037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1CD27F-A3F1-F24B-B470-23C2DFCDC1F7}"/>
              </a:ext>
            </a:extLst>
          </p:cNvPr>
          <p:cNvCxnSpPr>
            <a:cxnSpLocks/>
          </p:cNvCxnSpPr>
          <p:nvPr/>
        </p:nvCxnSpPr>
        <p:spPr>
          <a:xfrm>
            <a:off x="6698511" y="0"/>
            <a:ext cx="0" cy="6783572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5591E0-1C02-FE44-80DE-2D404A2A6871}"/>
              </a:ext>
            </a:extLst>
          </p:cNvPr>
          <p:cNvCxnSpPr>
            <a:cxnSpLocks/>
          </p:cNvCxnSpPr>
          <p:nvPr/>
        </p:nvCxnSpPr>
        <p:spPr>
          <a:xfrm>
            <a:off x="2551815" y="4040373"/>
            <a:ext cx="7389628" cy="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2DC7EE-52C4-CB4B-BFD6-6F8FA37E6CB9}"/>
              </a:ext>
            </a:extLst>
          </p:cNvPr>
          <p:cNvSpPr txBox="1"/>
          <p:nvPr/>
        </p:nvSpPr>
        <p:spPr>
          <a:xfrm>
            <a:off x="1201479" y="5518298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 dorsi insertion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1F4F7-AB1E-5445-878B-A77308ADFE6A}"/>
              </a:ext>
            </a:extLst>
          </p:cNvPr>
          <p:cNvSpPr txBox="1"/>
          <p:nvPr/>
        </p:nvSpPr>
        <p:spPr>
          <a:xfrm>
            <a:off x="9067878" y="65857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'Suicide’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7DB4C-CF5B-E74B-81BF-00AA560F7E6B}"/>
              </a:ext>
            </a:extLst>
          </p:cNvPr>
          <p:cNvSpPr txBox="1"/>
          <p:nvPr/>
        </p:nvSpPr>
        <p:spPr>
          <a:xfrm>
            <a:off x="1294845" y="658574"/>
            <a:ext cx="12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side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21339-E567-F04E-8934-058AD749CC9D}"/>
              </a:ext>
            </a:extLst>
          </p:cNvPr>
          <p:cNvSpPr txBox="1"/>
          <p:nvPr/>
        </p:nvSpPr>
        <p:spPr>
          <a:xfrm>
            <a:off x="9056790" y="1939926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Conjoin tendon</a:t>
            </a:r>
          </a:p>
        </p:txBody>
      </p:sp>
    </p:spTree>
    <p:extLst>
      <p:ext uri="{BB962C8B-B14F-4D97-AF65-F5344CB8AC3E}">
        <p14:creationId xmlns:p14="http://schemas.microsoft.com/office/powerpoint/2010/main" val="380346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13107</TotalTime>
  <Words>193</Words>
  <Application>Microsoft Macintosh PowerPoint</Application>
  <PresentationFormat>Widescreen</PresentationFormat>
  <Paragraphs>93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Deltopectoral approach </vt:lpstr>
      <vt:lpstr>Deltopectoral approach </vt:lpstr>
      <vt:lpstr>Indications</vt:lpstr>
      <vt:lpstr>Setup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Brachial plexus  </vt:lpstr>
      <vt:lpstr>PowerPoint Presentation</vt:lpstr>
      <vt:lpstr>PowerPoint Presentation</vt:lpstr>
      <vt:lpstr>PowerPoint Presentation</vt:lpstr>
      <vt:lpstr>PowerPoint Presentation</vt:lpstr>
      <vt:lpstr>Risks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Deltopectoral approach </dc:title>
  <dc:creator>Adam Stoneham</dc:creator>
  <cp:lastModifiedBy>Adam Stoneham</cp:lastModifiedBy>
  <cp:revision>3</cp:revision>
  <dcterms:created xsi:type="dcterms:W3CDTF">2022-10-25T18:10:48Z</dcterms:created>
  <dcterms:modified xsi:type="dcterms:W3CDTF">2022-11-03T20:38:08Z</dcterms:modified>
</cp:coreProperties>
</file>