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80" r:id="rId9"/>
    <p:sldId id="272" r:id="rId10"/>
    <p:sldId id="28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6296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38:49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336 210 24575,'0'8'0,"-4"0"0,3 1 0,-6-1 0,2 1 0,0-1 0,-14 17 0,11-9 0,-13 9 0,13-13 0,-1 1 0,4-3 0,-3 3 0,-1-1 0,4-2 0,-7 2 0,7-3 0,-3-1 0,3 1 0,-3-1 0,3 1 0,-3-1 0,3 1 0,-3-1 0,3 1 0,1-1 0,-4-3 0,7 2 0,-7-2 0,4 3 0,-5 1 0,5-1 0,-3-4 0,6 4 0,-7-7 0,3 6 0,-3-2 0,0 3 0,3-1 0,-2-2 0,6 2 0,-7-6 0,7 6 0,-6-7 0,2 8 0,-3-4 0,0 4 0,0-4 0,4 4 0,-3-4 0,6 4 0,-7-4 0,11 0 0,-3-4 0,8 0 0,0 0 0,0 0 0,0 0 0,0 0 0,0 0 0,1 0 0,-1 0 0,1 3 0,-1 2 0,1 4 0,-1-5 0,1 4 0,-1-3 0,1-1 0,-1 0 0,1 0 0,-1-3 0,1 6 0,-1-6 0,1 7 0,-1-7 0,0 6 0,1-6 0,-1 6 0,0-6 0,0 6 0,1-6 0,-1 6 0,1-2 0,-1 4 0,1-1 0,-1 1 0,1-5 0,-1 4 0,1-3 0,-1 3 0,1 0 0,-1 1 0,-4-1 0,4-4 0,-7 4 0,6-4 0,-6 5 0,6-5 0,-6 3 0,6-2 0,-6 3 0,6 0 0,-6 1 0,3-1 0,0-4 0,-4 4 0,4-4 0,0 5 0,-3-1 0,3 0 0,-4 0 0,4-3 0,-4 2 0,4-2 0,0 3 0,-3 0 0,2 0 0,-3 0 0,0 0 0,4-4 0,-3 3 0,3-2 0,-4 2 0,3-2 0,-2 2 0,3-3 0,-4 4 0,0 0 0,0 0 0,0-1 0,0 1 0,0 0 0,0 0 0,0 0 0,0 0 0,0 0 0,0-6 0,0-7 0,4 0 0,-3-6 0,6 10 0,-6-6 0,6 6 0,-2-3 0,-1 1 0,3 2 0,-2-3 0,-1 0 0,3 3 0,-6-7 0,6 7 0,-2-6 0,3 6 0,0-2 0,-4-1 0,3 3 0,-2-3 0,0 0 0,2 3 0,-3-6 0,4 6 0,-3-7 0,2 7 0,-3-3 0,1 1 0,2 2 0,-2-7 0,3 4 0,1-1 0,-1-3 0,0 7 0,1-6 0,-1 2 0,1 0 0,-4-3 0,2 8 0,-2-8 0,4 7 0,-5-7 0,4 7 0,-4-6 0,5 6 0,-1-6 0,0 6 0,-4-7 0,4 7 0,-4-6 0,5 6 0,-1-6 0,0 6 0,0-6 0,1 6 0,-5-7 0,4 7 0,-7-6 0,6 6 0,-6-7 0,7 7 0,-4-7 0,1 4 0,3-1 0,-4-3 0,5 3 0,-4-3 0,2-1 0,-2 1 0,3-1 0,1 4 0,0-7 0,-4 6 0,2-7 0,-2 4 0,4 1 0,-1-1 0,1 0 0,-1 1 0,1-1 0,-1 1 0,1-1 0,-1-4 0,1 3 0,0-3 0,0 0 0,-1-1 0,1 0 0,0 2 0,-5 3 0,4 0 0,-3 1 0,3-1 0,-3 1 0,2 0 0,-6-1 0,6 4 0,-6-2 0,3 2 0,-1 1 0,-2-4 0,6 4 0,-3-5 0,1 1 0,2 4 0,-6-3 0,3 2 0,0 0 0,-4-2 0,4 2 0,0-3 0,-3 0 0,6-1 0,-6 1 0,7-1 0,-7 1 0,6 0 0,-6-1 0,7 1 0,-7 0 0,6-1 0,-6 1 0,6 4 0,-6-4 0,3 4 0,0-5 0,-3 1 0,2 0 0,1 0 0,-3 0 0,6 0 0,-6 0 0,2-1 0,1 1 0,-3-1 0,3 1 0,-1 4 0,-2-4 0,7 4 0,-8-5 0,4 1 0,-4 0 0,4 3 0,-4-2 0,1 6 0,-6-2 0,-3 3 0,-1 0 0,1 0 0,0 0 0,0 0 0,0 0 0,0 0 0,0 0 0,0 0 0,0 0 0,0 0 0,0 0 0,0 0 0,4-4 0,-4 3 0,7-7 0,-7 7 0,8-7 0,-8 7 0,3-6 0,0 2 0,-2 0 0,2-2 0,-4 2 0,1 0 0,3-2 0,-2 6 0,2-3 0,0 0 0,-3 3 0,3-3 0,-3 0 0,-1 4 0,1-8 0,-1 7 0,1-6 0,-1 6 0,1-7 0,-1 7 0,0-7 0,1 8 0,3-8 0,-3 7 0,3-3 0,1 0 0,-4 3 0,3-3 0,-3 1 0,0 2 0,-1-3 0,1 0 0,0 3 0,-1-3 0,1 4 0,-1 0 0,1 0 0,-1-4 0,1 3 0,-1-2 0,1 3 0,0 0 0,-1 0 0,1-4 0,0 3 0,-1-3 0,1 4 0,0 0 0,-1 0 0,1 0 0,-1 0 0,1 0 0,0 0 0,0 0 0,1 0 0,-1 0 0,0 0 0,-1 0 0,1-3 0,0 2 0,4-7 0,-4 7 0,4-6 0,-5 6 0,5-6 0,-3 6 0,6-6 0,-3 10 0,4-3 0,0 8 0,0 0 0,-9 1 0,7-1 0,-10-3 0,11 2 0,-6-2 0,6 3 0,-6-4 0,6 4 0,-6-8 0,6 8 0,-6-7 0,6 6 0,-6-6 0,6 5 0,-6-5 0,6 6 0,-7-6 0,7 6 0,-2-3 0,3 4 0,0 0 0,-4-4 0,3 3 0,-2-3 0,3 4 0,-4-4 0,3 3 0,-7-2 0,8 3 0,-4-1 0,0-2 0,3 2 0,-6-3 0,6 4 0,-6-3 0,6 2 0,-7-6 0,7 6 0,-6-6 0,6 6 0,-6-6 0,3 6 0,-4-6 0,0 2 0,4 1 0,-3-3 0,6 6 0,-6-6 0,6 5 0,-7-5 0,8 6 0,-8-6 0,7 6 0,-6-2 0,2 3 0,1-1 0,-3-2 0,6 2 0,-7-6 0,7 7 0,-7-7 0,7 6 0,-6-2 0,3 3 0,-1 0 0,-2-4 0,6 3 0,-6-6 0,6 6 0,-2-2 0,-1 0 0,3 2 0,-7-7 0,7 8 0,-6-8 0,6 7 0,-6-6 0,6 7 0,-6-8 0,6 8 0,-6-7 0,6 6 0,-6-6 0,6 6 0,-6-6 0,6 6 0,-2-6 0,3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5T18:39:28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24575,'40'0'0,"26"0"0,-7 0 0,38 0 0,-22 0 0,23 0 0,-17 0 0,4 0 0,-6 0 0,2 0 0,6 0 0,-23 10 0,3 9 0,-14 5 0,2 11 0,-1 1 0,-11 13 0,-1 1 0,-6 10 0,-4 3 0,-1 8 0,-5 7 0,0 0 0,-5 9 0,-2-6 0,-5 14-721,-1-14 721,1 15 0,-1-16 0,-6 16 0,-1-15 0,0 15 0,-4-24 0,4 14-260,-6-16 260,0 1 0,0 5 0,0-13 0,6 13 0,-5-13 0,5 13 0,-1-13 0,2 6 0,5-9 0,0 1 0,5 20 0,-3-15 0,2 7 0,2-14 0,8 11 0,7 3 0,0-1 0,4 3 0,-5-11 0,6 6 0,0 6 0,0-5 0,-4 7 0,3 0 0,-3 0 0,-2-7 0,0 5 0,-8-13 0,12 26 0,-10-23 0,8 7 712,-10-13-712,0-7 269,-1 1-269,6 5 0,-4-6 0,10 2 0,-9 5 0,9-5 0,1 1 0,11 13 0,4-9-411,-18-22 0,2 0 411,29 36 0,-18-33 0,2 1 0,-3 5 0,3 3 0,5 0 0,7 4 0,-3-2 0,11 12 0,0-1-1164,-4-7 0,3 3 0,-3-4 1164,5 6 0,-1-4 0,8 0 0,1-1 0,-5-1 0,-1-2 0,-2-10 0,-1-4 0,-13-6 0,-3-4 0,24 0 0,-9-18 0,-22-1 0,48 19 0,-42-5 0,1 3 0,4 0 0,2 0 0,5 3 0,-2-2 0,-10-6 0,-4-2 675,28 14-675,-19-9 0,0-1 0,6-2 0,-10-1 0,1-1 0,18 0 0,7 6 0,1 1 0,-9-8 3639,-1 0-3639,-15-7 0,-3-1 0,-6 0 0,0 0 0,7 1 0,-5-1 0,5 1 0,0 0 0,2-1 0,6 1 0,28 6 0,-20-5 0,20 5 0,-28-6 0,1 0 0,-7 0 0,-2-1 0,-7 1 0,0-1 0,7 0 0,-6 1 0,13 0 0,-12-1 0,12 1 0,-5 0 0,7 0 0,7-5 0,-5 3 0,6-8 0,-15 3 0,5-5 0,-13 0 0,26 0 0,-22 0 0,15 0 0,-20 0 0,0 0 0,7 0 0,-5 0 0,12 0 0,-12 0 0,5 0 0,-7 0 0,-6 0 0,4 0 0,-4 0 0,-1 0 0,6 0 0,-12 0 0,6 0 0,-8 0 0,1 0 0,9 0 0,-13 0 0,6 0 0,-15 0 0,1 0 0,0 0 0,0 0 0,0 0 0,5 0 0,1 5 0,1-4 0,10 3 0,-9 1 0,10-4 0,-6 4 0,0-5 0,0 4 0,0-3 0,0 4 0,-6-5 0,5 0 0,-5 0 0,1 0 0,3 0 0,-9 0 0,5 0 0,7 0 0,-10 0 0,11 0 0,-14 0 0,3 0 0,-2 0 0,3 0 0,-4 0 0,-1 0 0,1 0 0,0 0 0,0 0 0,0 0 0,-5 0 0,4 0 0,-9 0 0,4 0 0,-4 0 0,-1 0 0,1 0 0,-1 0 0,1 0 0,-1 0 0,0 0 0,0 0 0,0 0 0,1 0 0,-1 0 0,0 0 0,0 0 0,0 0 0,0 0 0,0 0 0,0 0 0,0 0 0,0 0 0,0 0 0,0 0 0,-1 0 0,1 0 0,0 0 0,0 0 0,0 0 0,0 0 0,-1 0 0,1 0 0,0 0 0,-4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51D01-8611-9F40-B966-9CB204EDD08C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B6C23-B154-4A43-AD9B-19A47FD81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5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F781E-3305-3E48-9CD0-811E1CB99E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AA13-9DB6-B54A-BAD4-8403D7F5A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3176A-5463-0F4E-99D4-39867D4F4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039FC-6B0D-BC46-9729-4AEC21E8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81F4C-4B01-114A-B92B-9D5D12B43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1476-1628-CE49-9A6E-1823D8F5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3011-8C99-CE48-8C99-E4181986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174F6-DF5B-6C4F-83C2-7BD4819EA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B560E-6F21-A141-BF2F-8E228301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F9EBB-D212-EF49-AD33-8CA2AE66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F47A1-C16E-BB4B-9A25-696CEF56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3CA02-E2B4-3A4B-BFE6-A16CB0CC6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D00BF-CC0B-6D47-959A-2DE36344B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949D-5918-3E4C-9BED-26023FFF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61EF7-0F06-9846-8ABF-7340A8C0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33AD0-751B-D142-B971-55B26F7B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4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FCBE-1516-6C4D-B0DD-EC297AF8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84A1D-B18E-654D-8569-8579D2DD3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A5C51-B65E-854E-90D3-79162E8E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0BC74-3D3C-3844-BDE3-AE84E7B8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06C39-6995-2A44-AFA8-E0433ADB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0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3F9B-0EA7-C64C-9712-5C796B89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02CD9-EC71-1045-8D05-9725A375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37457-55A8-FD42-AA79-8DD53D76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B8CAC-6029-7140-BC1A-988384EA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5D239-0BEA-1B4E-8E14-C1329971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38066-5FC5-BA4C-B2D9-1534F539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ADE8F-3F7A-3A4C-B4FF-E2DD57E6D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CA15A-429D-2548-8D1A-F01476A89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6E85E-01B3-274C-9429-3958DE76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292A0-5C2A-054A-A485-A684CA47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246F-E1E2-DA40-9B46-64B0BD58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A276-F2B7-5F46-8C13-DF8F0953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B2E79-4E10-1741-8A9D-885497419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F8B2F4-2510-2E41-8FD5-3F82ABEFE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2AD8F-74ED-7C47-967D-F6EBE7B20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0CA8F-BBFE-4C43-9307-2E69F4607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0A966-E529-6343-BD7C-4E79D81A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86E91-1CA9-6144-BB5A-2EFEC5C7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0418A-BB42-784A-91D4-43060FEA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5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8AD0-8011-A943-BFF4-AC275D28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7B708-EB27-3C48-84F5-D4E351E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3762E-658C-9C49-9B7A-6E619A4E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B0A00-D981-E545-B9FE-86AB37D7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5B7EF-CC18-8640-A26E-66950D2E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D603D-E119-224F-9804-89E43152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17DD3-0D06-8741-BF5F-0DD542F1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79F3-C720-5442-BC59-42D1C4E7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706BF-2B2E-F54C-B9E1-C5A03D30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D4FCA-42A5-694C-9286-0AB805A0C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9D542-8B7F-C940-B1C0-EF07AF2E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08ADE-DCAD-BC46-958A-9BBF7361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FF29C-3C3E-1A43-8DAC-DBDC8279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8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527A-7260-B94B-9F07-07B4AAB9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7C78-C14A-9E4F-AB08-5380BB17C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F5969-421A-6343-9FE8-6492087BE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6065B-33B0-C74D-B23C-784750C8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15066-6E0E-0246-B3F8-B867A8ED1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75C89-12F6-5B40-936E-FEE352A6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7A64F-8844-3744-90B3-C3A11FAE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70A23-F79F-1043-AF4F-142976612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2FF9B-5CDE-6E4B-AAF5-898B43C02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BD06-A1E1-944F-B863-4E9FDC0F98B2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D4DDE-E615-044C-BF63-86A6BA722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4B2B9-BDC0-954F-B174-3D593D858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CF9E-BBB0-8F4E-A066-7250D4123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3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302/0301-620X.93B3.258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7F9BF-DC5A-D640-9484-622DF1C67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Lateral approach to proximal humerus</a:t>
            </a:r>
            <a:br>
              <a:rPr lang="en-US" dirty="0"/>
            </a:br>
            <a:r>
              <a:rPr lang="en-US" dirty="0"/>
              <a:t> (Deltoid split)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B2609-289E-DB41-B9BA-216D738F7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Hoppenfeld</a:t>
            </a:r>
            <a:r>
              <a:rPr lang="en-US" dirty="0"/>
              <a:t> p.87</a:t>
            </a:r>
          </a:p>
        </p:txBody>
      </p:sp>
    </p:spTree>
    <p:extLst>
      <p:ext uri="{BB962C8B-B14F-4D97-AF65-F5344CB8AC3E}">
        <p14:creationId xmlns:p14="http://schemas.microsoft.com/office/powerpoint/2010/main" val="295705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4D77-A04F-914B-8B45-D1F01776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Feedback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0546-13A8-8D4C-8EE7-E176CB195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A7255-FFB7-334B-9343-82129C957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26" y="2067719"/>
            <a:ext cx="3966947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5DD3-7D1F-9A40-A6F4-BB6E94DB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Oops Pre-event questionnaire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DC4A6-B66C-1840-97C2-694110261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65D04-F41D-2348-835E-4F503014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694" y="2233611"/>
            <a:ext cx="3630612" cy="35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1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DD87-6371-CE42-991C-801DEAED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Deltoid split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C363B-FBA6-4A4C-8F7F-91908846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Indications</a:t>
            </a:r>
          </a:p>
          <a:p>
            <a:r>
              <a:rPr lang="en-US" sz="2000" dirty="0"/>
              <a:t>Setup</a:t>
            </a:r>
          </a:p>
          <a:p>
            <a:r>
              <a:rPr lang="en-US" sz="2000" dirty="0"/>
              <a:t>Incision</a:t>
            </a:r>
          </a:p>
          <a:p>
            <a:r>
              <a:rPr lang="en-US" sz="2000" dirty="0"/>
              <a:t>Superficial dissection </a:t>
            </a:r>
          </a:p>
          <a:p>
            <a:r>
              <a:rPr lang="en-US" sz="2000" dirty="0"/>
              <a:t>Deep dissection </a:t>
            </a:r>
          </a:p>
          <a:p>
            <a:r>
              <a:rPr lang="en-US" sz="2000" dirty="0"/>
              <a:t>Extension </a:t>
            </a:r>
          </a:p>
          <a:p>
            <a:r>
              <a:rPr lang="en-US" sz="2000" dirty="0"/>
              <a:t>and</a:t>
            </a:r>
          </a:p>
          <a:p>
            <a:r>
              <a:rPr lang="en-US" sz="2000" dirty="0"/>
              <a:t>Risks </a:t>
            </a:r>
          </a:p>
          <a:p>
            <a:endParaRPr lang="en-US" sz="2000" dirty="0"/>
          </a:p>
        </p:txBody>
      </p:sp>
      <p:pic>
        <p:nvPicPr>
          <p:cNvPr id="5" name="Picture 4" descr="Hand with red strings">
            <a:extLst>
              <a:ext uri="{FF2B5EF4-FFF2-40B4-BE49-F238E27FC236}">
                <a16:creationId xmlns:a16="http://schemas.microsoft.com/office/drawing/2014/main" id="{9FAD81D6-6AF6-B9D4-9765-2A5927F42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33" r="2544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9009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3ABB-A0E7-9449-8C8F-63FAEE06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5D00-D1CF-174C-B5CC-FA704811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Elective </a:t>
            </a:r>
          </a:p>
          <a:p>
            <a:pPr lvl="1"/>
            <a:r>
              <a:rPr lang="en-US" dirty="0" err="1"/>
              <a:t>Supraspinatous</a:t>
            </a:r>
            <a:r>
              <a:rPr lang="en-US" dirty="0"/>
              <a:t> repair (”limited” / McKenzie) </a:t>
            </a:r>
          </a:p>
          <a:p>
            <a:pPr lvl="1"/>
            <a:endParaRPr lang="en-US" dirty="0"/>
          </a:p>
          <a:p>
            <a:r>
              <a:rPr lang="en-US" dirty="0"/>
              <a:t>Trauma </a:t>
            </a:r>
          </a:p>
          <a:p>
            <a:pPr lvl="1"/>
            <a:r>
              <a:rPr lang="en-US" dirty="0"/>
              <a:t>Humeral nail insertion </a:t>
            </a:r>
          </a:p>
          <a:p>
            <a:pPr lvl="1"/>
            <a:r>
              <a:rPr lang="en-US" dirty="0"/>
              <a:t>GT fractures </a:t>
            </a:r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701E52-DFAE-4942-B16C-727B6CB315EE}"/>
              </a:ext>
            </a:extLst>
          </p:cNvPr>
          <p:cNvSpPr txBox="1">
            <a:spLocks/>
          </p:cNvSpPr>
          <p:nvPr/>
        </p:nvSpPr>
        <p:spPr>
          <a:xfrm>
            <a:off x="5191063" y="36512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>
                <a:solidFill>
                  <a:srgbClr val="FF0000"/>
                </a:solidFill>
              </a:rPr>
              <a:t>Indications</a:t>
            </a:r>
          </a:p>
          <a:p>
            <a:pPr marL="0" indent="0" algn="r">
              <a:buNone/>
            </a:pPr>
            <a:r>
              <a:rPr lang="en-US" sz="2000" dirty="0"/>
              <a:t>Setup</a:t>
            </a:r>
          </a:p>
          <a:p>
            <a:pPr marL="0" indent="0" algn="r">
              <a:buNone/>
            </a:pPr>
            <a:r>
              <a:rPr lang="en-US" sz="2000" dirty="0"/>
              <a:t>Incision</a:t>
            </a:r>
          </a:p>
          <a:p>
            <a:pPr marL="0" indent="0" algn="r">
              <a:buNone/>
            </a:pPr>
            <a:r>
              <a:rPr lang="en-US" sz="2000" dirty="0"/>
              <a:t>Superficial dissection </a:t>
            </a:r>
          </a:p>
          <a:p>
            <a:pPr marL="0" indent="0" algn="r">
              <a:buNone/>
            </a:pPr>
            <a:r>
              <a:rPr lang="en-US" sz="2000" dirty="0"/>
              <a:t>Deep dissection </a:t>
            </a:r>
          </a:p>
          <a:p>
            <a:pPr marL="0" indent="0" algn="r">
              <a:buNone/>
            </a:pPr>
            <a:r>
              <a:rPr lang="en-US" sz="2000" dirty="0"/>
              <a:t>Extension </a:t>
            </a:r>
          </a:p>
          <a:p>
            <a:pPr marL="0" indent="0" algn="r">
              <a:buNone/>
            </a:pPr>
            <a:r>
              <a:rPr lang="en-US" sz="2000" dirty="0"/>
              <a:t>and</a:t>
            </a:r>
          </a:p>
          <a:p>
            <a:pPr marL="0" indent="0" algn="r">
              <a:buNone/>
            </a:pPr>
            <a:r>
              <a:rPr lang="en-US" sz="2000" dirty="0"/>
              <a:t>Risks </a:t>
            </a:r>
          </a:p>
          <a:p>
            <a:endParaRPr lang="en-US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51F46D-2CE2-2C41-8170-0AAB3948C4CE}"/>
              </a:ext>
            </a:extLst>
          </p:cNvPr>
          <p:cNvSpPr txBox="1">
            <a:spLocks/>
          </p:cNvSpPr>
          <p:nvPr/>
        </p:nvSpPr>
        <p:spPr>
          <a:xfrm>
            <a:off x="7997041" y="55141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Alternatives…?</a:t>
            </a:r>
          </a:p>
        </p:txBody>
      </p:sp>
    </p:spTree>
    <p:extLst>
      <p:ext uri="{BB962C8B-B14F-4D97-AF65-F5344CB8AC3E}">
        <p14:creationId xmlns:p14="http://schemas.microsoft.com/office/powerpoint/2010/main" val="401465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AD04-359E-9348-940B-8FF7236F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F70D72-9B7A-D34F-8473-7392C04A0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481" y="1607558"/>
            <a:ext cx="9063038" cy="488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ACA7-B2EF-204D-BE88-41BC3740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F759-E482-A84F-8DF6-2C55D0964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F0825-998E-A243-8F17-D825E3DE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49" y="114300"/>
            <a:ext cx="11061700" cy="6629400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F561DA0D-BA9A-3D49-87DB-4418704A1362}"/>
              </a:ext>
            </a:extLst>
          </p:cNvPr>
          <p:cNvSpPr/>
          <p:nvPr/>
        </p:nvSpPr>
        <p:spPr>
          <a:xfrm>
            <a:off x="4620986" y="3072741"/>
            <a:ext cx="514350" cy="155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122F5663-C0C5-B241-B416-C45075EA98F1}"/>
              </a:ext>
            </a:extLst>
          </p:cNvPr>
          <p:cNvSpPr/>
          <p:nvPr/>
        </p:nvSpPr>
        <p:spPr>
          <a:xfrm rot="10800000">
            <a:off x="6329054" y="3557650"/>
            <a:ext cx="514350" cy="155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6E4C61B-388E-D44E-8F47-F5DC9221F158}"/>
              </a:ext>
            </a:extLst>
          </p:cNvPr>
          <p:cNvSpPr/>
          <p:nvPr/>
        </p:nvSpPr>
        <p:spPr>
          <a:xfrm rot="6966783">
            <a:off x="6641207" y="1641631"/>
            <a:ext cx="514350" cy="155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6A166EB4-5041-1849-BD54-18950BADE780}"/>
              </a:ext>
            </a:extLst>
          </p:cNvPr>
          <p:cNvSpPr/>
          <p:nvPr/>
        </p:nvSpPr>
        <p:spPr>
          <a:xfrm rot="19875123">
            <a:off x="4655858" y="864126"/>
            <a:ext cx="3004457" cy="9797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0561A-D0A2-1946-A35C-4F17FCB2FAC6}"/>
              </a:ext>
            </a:extLst>
          </p:cNvPr>
          <p:cNvSpPr txBox="1"/>
          <p:nvPr/>
        </p:nvSpPr>
        <p:spPr>
          <a:xfrm>
            <a:off x="7983663" y="2035579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*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C3141-F165-4D42-92F7-733C372E8298}"/>
              </a:ext>
            </a:extLst>
          </p:cNvPr>
          <p:cNvSpPr txBox="1"/>
          <p:nvPr/>
        </p:nvSpPr>
        <p:spPr>
          <a:xfrm>
            <a:off x="6096000" y="330035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*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71047-8300-4D4C-BF6B-0AD7F781B653}"/>
              </a:ext>
            </a:extLst>
          </p:cNvPr>
          <p:cNvSpPr txBox="1"/>
          <p:nvPr/>
        </p:nvSpPr>
        <p:spPr>
          <a:xfrm>
            <a:off x="7710765" y="3110810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*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FA5D906-B1B7-924C-A54C-19DD78A5D1DC}"/>
                  </a:ext>
                </a:extLst>
              </p14:cNvPr>
              <p14:cNvContentPartPr/>
              <p14:nvPr/>
            </p14:nvContentPartPr>
            <p14:xfrm>
              <a:off x="7934470" y="2704774"/>
              <a:ext cx="435600" cy="404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FA5D906-B1B7-924C-A54C-19DD78A5D1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25470" y="2695774"/>
                <a:ext cx="4532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FC56D6-8BF3-304F-9DDF-B2B76446CCB6}"/>
                  </a:ext>
                </a:extLst>
              </p14:cNvPr>
              <p14:cNvContentPartPr/>
              <p14:nvPr/>
            </p14:nvContentPartPr>
            <p14:xfrm>
              <a:off x="8186830" y="2875774"/>
              <a:ext cx="3414240" cy="2378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FC56D6-8BF3-304F-9DDF-B2B76446CC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7830" y="2867134"/>
                <a:ext cx="3431880" cy="23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143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5FAB-8D1B-A340-8E5B-A135E35C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65D7F-079F-D243-998E-48140EF6D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C1436-0395-474F-9F74-24FE3D399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03200"/>
            <a:ext cx="11938000" cy="645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95B7E8-0C3E-7245-B840-B227A7295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5525" y="3148013"/>
            <a:ext cx="1979612" cy="33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D0FA8-C964-C445-ACB1-5B0956DF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67" y="786756"/>
            <a:ext cx="5369708" cy="5316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2CE93D-E4C5-224C-B8A6-B56D4B92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6756"/>
            <a:ext cx="5369708" cy="5289164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C20C7BAE-079F-394F-81B2-ECF2A74E3793}"/>
              </a:ext>
            </a:extLst>
          </p:cNvPr>
          <p:cNvSpPr/>
          <p:nvPr/>
        </p:nvSpPr>
        <p:spPr>
          <a:xfrm rot="20628183">
            <a:off x="2790826" y="2507867"/>
            <a:ext cx="514350" cy="1471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4-6cm</a:t>
            </a:r>
          </a:p>
        </p:txBody>
      </p:sp>
      <p:pic>
        <p:nvPicPr>
          <p:cNvPr id="8194" name="Picture 2" descr="Quadrangular Space, Triangular Space, Triangular Interval ...">
            <a:extLst>
              <a:ext uri="{FF2B5EF4-FFF2-40B4-BE49-F238E27FC236}">
                <a16:creationId xmlns:a16="http://schemas.microsoft.com/office/drawing/2014/main" id="{15874E88-BEC2-FB47-970A-2D2D6A868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" y="348697"/>
            <a:ext cx="2342811" cy="22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524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3ABB-A0E7-9449-8C8F-63FAEE06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5D00-D1CF-174C-B5CC-FA704811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Veins</a:t>
            </a:r>
          </a:p>
          <a:p>
            <a:r>
              <a:rPr lang="en-US" dirty="0"/>
              <a:t>Arteries</a:t>
            </a:r>
          </a:p>
          <a:p>
            <a:r>
              <a:rPr lang="en-US" dirty="0"/>
              <a:t>Nerves</a:t>
            </a:r>
          </a:p>
          <a:p>
            <a:pPr lvl="1"/>
            <a:r>
              <a:rPr lang="en-US" dirty="0"/>
              <a:t>Axillary </a:t>
            </a:r>
          </a:p>
          <a:p>
            <a:r>
              <a:rPr lang="en-US" dirty="0"/>
              <a:t>Other?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701E52-DFAE-4942-B16C-727B6CB315EE}"/>
              </a:ext>
            </a:extLst>
          </p:cNvPr>
          <p:cNvSpPr txBox="1">
            <a:spLocks/>
          </p:cNvSpPr>
          <p:nvPr/>
        </p:nvSpPr>
        <p:spPr>
          <a:xfrm>
            <a:off x="5191063" y="36512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/>
              <a:t>Indications</a:t>
            </a:r>
          </a:p>
          <a:p>
            <a:pPr marL="0" indent="0" algn="r">
              <a:buNone/>
            </a:pPr>
            <a:r>
              <a:rPr lang="en-US" sz="2000" dirty="0"/>
              <a:t>Setup</a:t>
            </a:r>
          </a:p>
          <a:p>
            <a:pPr marL="0" indent="0" algn="r">
              <a:buNone/>
            </a:pPr>
            <a:r>
              <a:rPr lang="en-US" sz="2000" dirty="0"/>
              <a:t>Incision</a:t>
            </a:r>
          </a:p>
          <a:p>
            <a:pPr marL="0" indent="0" algn="r">
              <a:buNone/>
            </a:pPr>
            <a:r>
              <a:rPr lang="en-US" sz="2000" dirty="0"/>
              <a:t>Superficial dissection </a:t>
            </a:r>
          </a:p>
          <a:p>
            <a:pPr marL="0" indent="0" algn="r">
              <a:buNone/>
            </a:pPr>
            <a:r>
              <a:rPr lang="en-US" sz="2000" dirty="0"/>
              <a:t>Deep dissection </a:t>
            </a:r>
          </a:p>
          <a:p>
            <a:pPr marL="0" indent="0" algn="r">
              <a:buNone/>
            </a:pPr>
            <a:r>
              <a:rPr lang="en-US" sz="2000" dirty="0"/>
              <a:t>Extension </a:t>
            </a:r>
          </a:p>
          <a:p>
            <a:pPr marL="0" indent="0" algn="r">
              <a:buNone/>
            </a:pPr>
            <a:r>
              <a:rPr lang="en-US" sz="2000" dirty="0"/>
              <a:t>and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rgbClr val="FF0000"/>
                </a:solidFill>
              </a:rPr>
              <a:t>Risks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7170" name="Picture 2" descr="Fig. 3a, Fig. 3b, Fig. 3c ">
            <a:extLst>
              <a:ext uri="{FF2B5EF4-FFF2-40B4-BE49-F238E27FC236}">
                <a16:creationId xmlns:a16="http://schemas.microsoft.com/office/drawing/2014/main" id="{0E113FC7-791B-7B46-8326-9AEC2207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54000"/>
            <a:ext cx="38989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6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6E9BE9-06F5-BA42-B3E7-F15703253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7" y="365124"/>
            <a:ext cx="5334000" cy="6480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3841BD-54F9-3A49-A1E1-B160B2D0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7" y="84530"/>
            <a:ext cx="10515600" cy="1325563"/>
          </a:xfrm>
        </p:spPr>
        <p:txBody>
          <a:bodyPr/>
          <a:lstStyle/>
          <a:p>
            <a:r>
              <a:rPr lang="en-US" dirty="0"/>
              <a:t>Extension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C24E0A-91D8-B845-A82A-D3A355D26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437" y="529101"/>
            <a:ext cx="6308726" cy="5332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22B6E5-5208-AE44-AC6A-510FDD5839CB}"/>
              </a:ext>
            </a:extLst>
          </p:cNvPr>
          <p:cNvSpPr txBox="1"/>
          <p:nvPr/>
        </p:nvSpPr>
        <p:spPr>
          <a:xfrm>
            <a:off x="5927834" y="6043448"/>
            <a:ext cx="519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u="none" strike="noStrike" dirty="0">
                <a:solidFill>
                  <a:srgbClr val="72A492"/>
                </a:solidFill>
                <a:effectLst/>
                <a:latin typeface="Open Sans" panose="020B0606030504020204" pitchFamily="34" charset="0"/>
                <a:hlinkClick r:id="rId4"/>
              </a:rPr>
              <a:t>https://doi.org/10.1302/0301-620X.93B3.25818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61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93</Words>
  <Application>Microsoft Macintosh PowerPoint</Application>
  <PresentationFormat>Widescreen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Lateral approach to proximal humerus  (Deltoid split)</vt:lpstr>
      <vt:lpstr>Deltoid split </vt:lpstr>
      <vt:lpstr>Indications</vt:lpstr>
      <vt:lpstr>Setup </vt:lpstr>
      <vt:lpstr>PowerPoint Presentation</vt:lpstr>
      <vt:lpstr>PowerPoint Presentation</vt:lpstr>
      <vt:lpstr>PowerPoint Presentation</vt:lpstr>
      <vt:lpstr>Risks</vt:lpstr>
      <vt:lpstr>Extension </vt:lpstr>
      <vt:lpstr>Anatomy Feedback </vt:lpstr>
      <vt:lpstr>Oops Pre-event questionnaire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Lateral approach to proximal humerus  (Deltoid split)</dc:title>
  <dc:creator>Adam Stoneham</dc:creator>
  <cp:lastModifiedBy>Adam Stoneham</cp:lastModifiedBy>
  <cp:revision>4</cp:revision>
  <dcterms:created xsi:type="dcterms:W3CDTF">2022-10-26T21:26:11Z</dcterms:created>
  <dcterms:modified xsi:type="dcterms:W3CDTF">2022-10-29T19:46:43Z</dcterms:modified>
</cp:coreProperties>
</file>