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9"/>
    <p:restoredTop sz="91429"/>
  </p:normalViewPr>
  <p:slideViewPr>
    <p:cSldViewPr snapToGrid="0" snapToObjects="1">
      <p:cViewPr>
        <p:scale>
          <a:sx n="80" d="100"/>
          <a:sy n="80" d="100"/>
        </p:scale>
        <p:origin x="1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F14-0A51-6B49-8BDA-605669D6D29B}" type="datetimeFigureOut">
              <a:rPr lang="en-US" smtClean="0"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D802-BF87-5E4D-89F3-ADBDC644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0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F14-0A51-6B49-8BDA-605669D6D29B}" type="datetimeFigureOut">
              <a:rPr lang="en-US" smtClean="0"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D802-BF87-5E4D-89F3-ADBDC644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F14-0A51-6B49-8BDA-605669D6D29B}" type="datetimeFigureOut">
              <a:rPr lang="en-US" smtClean="0"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D802-BF87-5E4D-89F3-ADBDC644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F14-0A51-6B49-8BDA-605669D6D29B}" type="datetimeFigureOut">
              <a:rPr lang="en-US" smtClean="0"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D802-BF87-5E4D-89F3-ADBDC644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0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F14-0A51-6B49-8BDA-605669D6D29B}" type="datetimeFigureOut">
              <a:rPr lang="en-US" smtClean="0"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D802-BF87-5E4D-89F3-ADBDC644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3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F14-0A51-6B49-8BDA-605669D6D29B}" type="datetimeFigureOut">
              <a:rPr lang="en-US" smtClean="0"/>
              <a:t>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D802-BF87-5E4D-89F3-ADBDC644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9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F14-0A51-6B49-8BDA-605669D6D29B}" type="datetimeFigureOut">
              <a:rPr lang="en-US" smtClean="0"/>
              <a:t>1/8/17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D802-BF87-5E4D-89F3-ADBDC644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F14-0A51-6B49-8BDA-605669D6D29B}" type="datetimeFigureOut">
              <a:rPr lang="en-US" smtClean="0"/>
              <a:t>1/8/17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D802-BF87-5E4D-89F3-ADBDC644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0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F14-0A51-6B49-8BDA-605669D6D29B}" type="datetimeFigureOut">
              <a:rPr lang="en-US" smtClean="0"/>
              <a:t>1/8/17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D802-BF87-5E4D-89F3-ADBDC644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3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F14-0A51-6B49-8BDA-605669D6D29B}" type="datetimeFigureOut">
              <a:rPr lang="en-US" smtClean="0"/>
              <a:t>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D802-BF87-5E4D-89F3-ADBDC644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8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2F14-0A51-6B49-8BDA-605669D6D29B}" type="datetimeFigureOut">
              <a:rPr lang="en-US" smtClean="0"/>
              <a:t>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D802-BF87-5E4D-89F3-ADBDC644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7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C2F14-0A51-6B49-8BDA-605669D6D29B}" type="datetimeFigureOut">
              <a:rPr lang="en-US" smtClean="0"/>
              <a:t>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CD802-BF87-5E4D-89F3-ADBDC644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5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4973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Compartment </a:t>
            </a:r>
            <a:r>
              <a:rPr lang="en-US" sz="2800" dirty="0" err="1" smtClean="0"/>
              <a:t>Sx</a:t>
            </a:r>
            <a:r>
              <a:rPr lang="en-US" sz="2800" dirty="0" smtClean="0"/>
              <a:t> on a page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7305"/>
            <a:ext cx="6858000" cy="940869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Definition / Pathophysiology</a:t>
            </a:r>
          </a:p>
          <a:p>
            <a:pPr algn="l"/>
            <a:r>
              <a:rPr lang="en-US" dirty="0" smtClean="0"/>
              <a:t>Increase in pressure of an anatomical (</a:t>
            </a:r>
            <a:r>
              <a:rPr lang="en-US" dirty="0"/>
              <a:t>e.g. </a:t>
            </a:r>
            <a:r>
              <a:rPr lang="en-US" dirty="0" err="1"/>
              <a:t>myofascial</a:t>
            </a:r>
            <a:r>
              <a:rPr lang="en-US" dirty="0"/>
              <a:t>) </a:t>
            </a:r>
            <a:r>
              <a:rPr lang="en-US" dirty="0" smtClean="0"/>
              <a:t>compartment above the capillary filling pressure leading to microvascular compromise, tissue hypoxia and </a:t>
            </a:r>
            <a:r>
              <a:rPr lang="en-US" dirty="0" err="1" smtClean="0"/>
              <a:t>ischaemia</a:t>
            </a:r>
            <a:r>
              <a:rPr lang="en-US" dirty="0" smtClean="0"/>
              <a:t>. 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Epidemiology</a:t>
            </a:r>
          </a:p>
          <a:p>
            <a:pPr algn="l"/>
            <a:r>
              <a:rPr lang="en-US" dirty="0" smtClean="0"/>
              <a:t>♂ &lt;35 (why?) commonly following </a:t>
            </a:r>
            <a:r>
              <a:rPr lang="en-US" dirty="0" smtClean="0"/>
              <a:t>high energy </a:t>
            </a:r>
            <a:r>
              <a:rPr lang="en-US" dirty="0" smtClean="0"/>
              <a:t>trauma e.g. Sport (~20%) or RTAs (~30%). Usually associated with # (~70</a:t>
            </a:r>
            <a:r>
              <a:rPr lang="en-US" dirty="0" smtClean="0"/>
              <a:t>%) </a:t>
            </a:r>
            <a:r>
              <a:rPr lang="en-US" dirty="0" smtClean="0"/>
              <a:t>esp. tibia (40%), </a:t>
            </a:r>
            <a:r>
              <a:rPr lang="en-US" dirty="0" smtClean="0"/>
              <a:t>thigh, and </a:t>
            </a:r>
            <a:r>
              <a:rPr lang="en-US" dirty="0" smtClean="0"/>
              <a:t>forearm (10%). </a:t>
            </a:r>
            <a:r>
              <a:rPr lang="en-US" dirty="0" smtClean="0"/>
              <a:t>Other causes include: crush, fall, </a:t>
            </a:r>
            <a:r>
              <a:rPr lang="en-US" dirty="0" smtClean="0"/>
              <a:t>casts</a:t>
            </a:r>
            <a:r>
              <a:rPr lang="en-US" dirty="0" smtClean="0"/>
              <a:t>, immobilization, </a:t>
            </a:r>
            <a:r>
              <a:rPr lang="en-US" dirty="0" smtClean="0"/>
              <a:t>burns &amp; </a:t>
            </a:r>
            <a:r>
              <a:rPr lang="en-US" dirty="0" smtClean="0"/>
              <a:t>reperfusion. Occasionally related to other medical conditions (e.g. disorders of </a:t>
            </a:r>
            <a:r>
              <a:rPr lang="en-US" dirty="0" smtClean="0"/>
              <a:t>coagulation ~10%) </a:t>
            </a:r>
            <a:r>
              <a:rPr lang="en-US" dirty="0" smtClean="0"/>
              <a:t>or </a:t>
            </a:r>
            <a:r>
              <a:rPr lang="en-US" dirty="0" smtClean="0"/>
              <a:t>spontaneously (3%). 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Clinical findings</a:t>
            </a:r>
          </a:p>
          <a:p>
            <a:pPr algn="l"/>
            <a:r>
              <a:rPr lang="en-US" dirty="0" smtClean="0"/>
              <a:t>BOA assessment of compartments “should be part of routine examination”.</a:t>
            </a:r>
          </a:p>
          <a:p>
            <a:pPr algn="l"/>
            <a:r>
              <a:rPr lang="en-US" dirty="0" smtClean="0"/>
              <a:t>Symptoms: Pain out of proportion to the injury. Document CNS symptoms (paresthesia, numbness) &amp; CVS symptoms (cold, slow CRT, pulseless) but these “do not contribute to early diagnosis”. Signs: pain on passive stretch.  </a:t>
            </a:r>
          </a:p>
          <a:p>
            <a:pPr algn="l"/>
            <a:r>
              <a:rPr lang="en-US" dirty="0" smtClean="0"/>
              <a:t>Take into account level of anesthesia and consciousness. </a:t>
            </a:r>
          </a:p>
          <a:p>
            <a:pPr algn="l"/>
            <a:r>
              <a:rPr lang="en-US" dirty="0" smtClean="0"/>
              <a:t>Role of </a:t>
            </a:r>
            <a:r>
              <a:rPr lang="en-US" dirty="0" err="1" smtClean="0"/>
              <a:t>intracompartmental</a:t>
            </a:r>
            <a:r>
              <a:rPr lang="en-US" dirty="0" smtClean="0"/>
              <a:t> pressure monitoring. </a:t>
            </a:r>
            <a:r>
              <a:rPr lang="en-AU" dirty="0" smtClean="0"/>
              <a:t>Absolute pressure should be LESS than 40mmHg or </a:t>
            </a:r>
            <a:r>
              <a:rPr lang="el-GR" dirty="0"/>
              <a:t>Δ </a:t>
            </a:r>
            <a:r>
              <a:rPr lang="en-AU" dirty="0" smtClean="0"/>
              <a:t>GREATER than 30mmHg (</a:t>
            </a:r>
            <a:r>
              <a:rPr lang="el-GR" dirty="0" smtClean="0"/>
              <a:t>Δ</a:t>
            </a:r>
            <a:r>
              <a:rPr lang="en-AU" dirty="0"/>
              <a:t>=diastolic BP-compartment pressure</a:t>
            </a:r>
            <a:r>
              <a:rPr lang="en-AU" dirty="0" smtClean="0"/>
              <a:t>.)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Treatment</a:t>
            </a:r>
          </a:p>
          <a:p>
            <a:pPr algn="l"/>
            <a:r>
              <a:rPr lang="en-US" dirty="0" smtClean="0"/>
              <a:t>Hyperbaric O2 has been tested. Open decompression of all fascial compartments within an hour. Decision not to operate (e.g. late presentation) should involve 2 consultants.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Prognosis</a:t>
            </a:r>
          </a:p>
          <a:p>
            <a:pPr algn="l"/>
            <a:r>
              <a:rPr lang="en-US" dirty="0" smtClean="0"/>
              <a:t>Can be devastating resulting in loss of limb. </a:t>
            </a:r>
            <a:r>
              <a:rPr lang="en-US" dirty="0" smtClean="0"/>
              <a:t>Most important determinate is delay in presentation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Controversies</a:t>
            </a:r>
          </a:p>
          <a:p>
            <a:pPr algn="l"/>
            <a:r>
              <a:rPr lang="en-US" dirty="0" smtClean="0"/>
              <a:t>Role of protective hypotension</a:t>
            </a:r>
            <a:endParaRPr lang="en-US" dirty="0" smtClean="0"/>
          </a:p>
          <a:p>
            <a:pPr algn="l"/>
            <a:r>
              <a:rPr lang="en-US" dirty="0" smtClean="0"/>
              <a:t>Continuous compartment pressure monitoring / prophylactic </a:t>
            </a:r>
            <a:r>
              <a:rPr lang="en-US" dirty="0" err="1" smtClean="0"/>
              <a:t>fasciectomies</a:t>
            </a:r>
            <a:endParaRPr lang="en-US" dirty="0" smtClean="0"/>
          </a:p>
          <a:p>
            <a:pPr algn="l"/>
            <a:r>
              <a:rPr lang="en-US" dirty="0" smtClean="0"/>
              <a:t>Compartment </a:t>
            </a:r>
            <a:r>
              <a:rPr lang="en-US" dirty="0" err="1" smtClean="0"/>
              <a:t>Sx</a:t>
            </a:r>
            <a:r>
              <a:rPr lang="en-US" dirty="0" smtClean="0"/>
              <a:t> of the foot (9 compartments)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Refs</a:t>
            </a:r>
          </a:p>
          <a:p>
            <a:pPr algn="l"/>
            <a:r>
              <a:rPr lang="en-US" dirty="0" smtClean="0"/>
              <a:t>BOA guidelines</a:t>
            </a:r>
          </a:p>
          <a:p>
            <a:pPr algn="l"/>
            <a:r>
              <a:rPr lang="en-US" dirty="0" smtClean="0"/>
              <a:t>McQueen 2000 Acute compartment syndrome</a:t>
            </a:r>
          </a:p>
          <a:p>
            <a:pPr algn="l"/>
            <a:r>
              <a:rPr lang="en-US" dirty="0" smtClean="0"/>
              <a:t>Fulkerson 2003 Review: Acute compartment syndrom</a:t>
            </a:r>
            <a:r>
              <a:rPr lang="en-US" dirty="0" smtClean="0"/>
              <a:t>e of the foot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2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56"/>
            <a:ext cx="4456792" cy="2667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11877" y="1559271"/>
            <a:ext cx="4491038" cy="2401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11877" y="6050309"/>
            <a:ext cx="4491038" cy="2401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728669"/>
            <a:ext cx="200025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incisions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4 compartments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15-18cm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8cm skin bridge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Beware Superficial peroneal nerve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Release soleus to access deep posterior compartment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Beware saphenous vein and nerve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4" y="6460704"/>
            <a:ext cx="4370059" cy="28214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5" y="3182154"/>
            <a:ext cx="4387988" cy="3278550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 flipV="1">
            <a:off x="2243138" y="7958144"/>
            <a:ext cx="2043111" cy="325800"/>
          </a:xfrm>
          <a:prstGeom prst="bentConnector3">
            <a:avLst>
              <a:gd name="adj1" fmla="val 22727"/>
            </a:avLst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371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319</Words>
  <Application>Microsoft Macintosh PowerPoint</Application>
  <PresentationFormat>A4 Paper (210x297 mm)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Compartment Sx on a page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Compartment Sx on a page</dc:title>
  <dc:creator>Microsoft Office User</dc:creator>
  <cp:lastModifiedBy>Microsoft Office User</cp:lastModifiedBy>
  <cp:revision>10</cp:revision>
  <dcterms:created xsi:type="dcterms:W3CDTF">2017-01-06T11:59:07Z</dcterms:created>
  <dcterms:modified xsi:type="dcterms:W3CDTF">2017-01-08T18:46:57Z</dcterms:modified>
</cp:coreProperties>
</file>