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0" r:id="rId4"/>
    <p:sldId id="263" r:id="rId5"/>
    <p:sldId id="264" r:id="rId6"/>
    <p:sldId id="266" r:id="rId7"/>
    <p:sldId id="259" r:id="rId8"/>
    <p:sldId id="258" r:id="rId9"/>
    <p:sldId id="267" r:id="rId10"/>
    <p:sldId id="261" r:id="rId11"/>
    <p:sldId id="269" r:id="rId12"/>
    <p:sldId id="256" r:id="rId13"/>
    <p:sldId id="273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595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527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38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892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057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776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032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31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673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757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759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4DB9-C1F1-4CDE-B6EB-4C92A0DAA1D6}" type="datetimeFigureOut">
              <a:rPr lang="en-NZ" smtClean="0"/>
              <a:t>11/09/24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11D2-6464-47DA-8058-714B52FD76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65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Close-up of broken glass">
            <a:extLst>
              <a:ext uri="{FF2B5EF4-FFF2-40B4-BE49-F238E27FC236}">
                <a16:creationId xmlns:a16="http://schemas.microsoft.com/office/drawing/2014/main" id="{52924059-3169-E7A1-CD0F-61A44F272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803" r="-1" b="1190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1" y="1122363"/>
            <a:ext cx="11267767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Diagnosing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carpal fracture / dislocations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ectrum of Carpal Dislocations and Fracture-Dislocations: Imaging and  Management | AJ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95262"/>
            <a:ext cx="6429375" cy="64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34DB8-C53A-2A48-A233-69DCB5EF0C43}"/>
              </a:ext>
            </a:extLst>
          </p:cNvPr>
          <p:cNvSpPr txBox="1"/>
          <p:nvPr/>
        </p:nvSpPr>
        <p:spPr>
          <a:xfrm>
            <a:off x="612033" y="4982041"/>
            <a:ext cx="1834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92D050"/>
                </a:solidFill>
              </a:rPr>
              <a:t>Non displaced fractures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2A647F-16DA-8843-8D2C-7A89432194D7}"/>
              </a:ext>
            </a:extLst>
          </p:cNvPr>
          <p:cNvCxnSpPr>
            <a:cxnSpLocks/>
          </p:cNvCxnSpPr>
          <p:nvPr/>
        </p:nvCxnSpPr>
        <p:spPr>
          <a:xfrm flipV="1">
            <a:off x="1552482" y="4587309"/>
            <a:ext cx="2222607" cy="78946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FBEE0F-F232-8E4F-8D1C-78FBBAE45BEF}"/>
              </a:ext>
            </a:extLst>
          </p:cNvPr>
          <p:cNvSpPr txBox="1"/>
          <p:nvPr/>
        </p:nvSpPr>
        <p:spPr>
          <a:xfrm>
            <a:off x="5633613" y="6071701"/>
            <a:ext cx="183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92D050"/>
                </a:solidFill>
              </a:rPr>
              <a:t>Normal SLL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9D67E2-A46B-C94E-A08D-297C527B79FC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366510" y="5132071"/>
            <a:ext cx="184216" cy="93963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CDBD15-6BCC-CB4D-BC1F-B7CAF5A17171}"/>
              </a:ext>
            </a:extLst>
          </p:cNvPr>
          <p:cNvSpPr txBox="1"/>
          <p:nvPr/>
        </p:nvSpPr>
        <p:spPr>
          <a:xfrm>
            <a:off x="9542673" y="2585551"/>
            <a:ext cx="183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92D050"/>
                </a:solidFill>
              </a:rPr>
              <a:t>TFCC tears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B55EF7-A5CD-5248-9F32-BE5170783249}"/>
              </a:ext>
            </a:extLst>
          </p:cNvPr>
          <p:cNvCxnSpPr>
            <a:cxnSpLocks/>
          </p:cNvCxnSpPr>
          <p:nvPr/>
        </p:nvCxnSpPr>
        <p:spPr>
          <a:xfrm flipH="1">
            <a:off x="8416913" y="3047216"/>
            <a:ext cx="1328827" cy="154009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36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2AD0-3944-0A49-8CDF-88557A0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740" y="365125"/>
            <a:ext cx="5433060" cy="1325563"/>
          </a:xfrm>
        </p:spPr>
        <p:txBody>
          <a:bodyPr/>
          <a:lstStyle/>
          <a:p>
            <a:r>
              <a:rPr lang="en-US" dirty="0"/>
              <a:t>Lunate in situ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41509-9616-314A-A774-6394F0987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3" y="2506662"/>
            <a:ext cx="5528187" cy="435133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Greater arc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90% trans-scaphoid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10% trans radial-styloid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Lesser arc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Purely ligamentous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MRI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C0E58D0-EB4F-5943-BCC3-4464755E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3" y="140449"/>
            <a:ext cx="5069554" cy="67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E67F64-6BE0-2E47-82B3-E456A0A9121C}"/>
              </a:ext>
            </a:extLst>
          </p:cNvPr>
          <p:cNvCxnSpPr/>
          <p:nvPr/>
        </p:nvCxnSpPr>
        <p:spPr>
          <a:xfrm flipV="1">
            <a:off x="1600200" y="4594860"/>
            <a:ext cx="720090" cy="45720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2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456" t="17758" r="34825" b="9571"/>
          <a:stretch/>
        </p:blipFill>
        <p:spPr>
          <a:xfrm>
            <a:off x="886439" y="0"/>
            <a:ext cx="4650488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512570" y="2611466"/>
            <a:ext cx="2170706" cy="898497"/>
          </a:xfrm>
          <a:custGeom>
            <a:avLst/>
            <a:gdLst>
              <a:gd name="connsiteX0" fmla="*/ 2170706 w 2170706"/>
              <a:gd name="connsiteY0" fmla="*/ 898497 h 898497"/>
              <a:gd name="connsiteX1" fmla="*/ 2146852 w 2170706"/>
              <a:gd name="connsiteY1" fmla="*/ 858740 h 898497"/>
              <a:gd name="connsiteX2" fmla="*/ 2130949 w 2170706"/>
              <a:gd name="connsiteY2" fmla="*/ 834886 h 898497"/>
              <a:gd name="connsiteX3" fmla="*/ 2107095 w 2170706"/>
              <a:gd name="connsiteY3" fmla="*/ 787179 h 898497"/>
              <a:gd name="connsiteX4" fmla="*/ 2059387 w 2170706"/>
              <a:gd name="connsiteY4" fmla="*/ 691763 h 898497"/>
              <a:gd name="connsiteX5" fmla="*/ 2043485 w 2170706"/>
              <a:gd name="connsiteY5" fmla="*/ 667909 h 898497"/>
              <a:gd name="connsiteX6" fmla="*/ 2027582 w 2170706"/>
              <a:gd name="connsiteY6" fmla="*/ 644055 h 898497"/>
              <a:gd name="connsiteX7" fmla="*/ 2003728 w 2170706"/>
              <a:gd name="connsiteY7" fmla="*/ 596347 h 898497"/>
              <a:gd name="connsiteX8" fmla="*/ 1979874 w 2170706"/>
              <a:gd name="connsiteY8" fmla="*/ 548640 h 898497"/>
              <a:gd name="connsiteX9" fmla="*/ 1956020 w 2170706"/>
              <a:gd name="connsiteY9" fmla="*/ 532737 h 898497"/>
              <a:gd name="connsiteX10" fmla="*/ 1924215 w 2170706"/>
              <a:gd name="connsiteY10" fmla="*/ 485029 h 898497"/>
              <a:gd name="connsiteX11" fmla="*/ 1876507 w 2170706"/>
              <a:gd name="connsiteY11" fmla="*/ 469126 h 898497"/>
              <a:gd name="connsiteX12" fmla="*/ 1812897 w 2170706"/>
              <a:gd name="connsiteY12" fmla="*/ 429370 h 898497"/>
              <a:gd name="connsiteX13" fmla="*/ 1789043 w 2170706"/>
              <a:gd name="connsiteY13" fmla="*/ 421419 h 898497"/>
              <a:gd name="connsiteX14" fmla="*/ 1765189 w 2170706"/>
              <a:gd name="connsiteY14" fmla="*/ 413467 h 898497"/>
              <a:gd name="connsiteX15" fmla="*/ 1717481 w 2170706"/>
              <a:gd name="connsiteY15" fmla="*/ 405516 h 898497"/>
              <a:gd name="connsiteX16" fmla="*/ 1693627 w 2170706"/>
              <a:gd name="connsiteY16" fmla="*/ 397565 h 898497"/>
              <a:gd name="connsiteX17" fmla="*/ 1502796 w 2170706"/>
              <a:gd name="connsiteY17" fmla="*/ 389613 h 898497"/>
              <a:gd name="connsiteX18" fmla="*/ 1463040 w 2170706"/>
              <a:gd name="connsiteY18" fmla="*/ 381662 h 898497"/>
              <a:gd name="connsiteX19" fmla="*/ 1439186 w 2170706"/>
              <a:gd name="connsiteY19" fmla="*/ 373711 h 898497"/>
              <a:gd name="connsiteX20" fmla="*/ 1431234 w 2170706"/>
              <a:gd name="connsiteY20" fmla="*/ 349857 h 898497"/>
              <a:gd name="connsiteX21" fmla="*/ 1423283 w 2170706"/>
              <a:gd name="connsiteY21" fmla="*/ 182880 h 898497"/>
              <a:gd name="connsiteX22" fmla="*/ 1415332 w 2170706"/>
              <a:gd name="connsiteY22" fmla="*/ 135172 h 898497"/>
              <a:gd name="connsiteX23" fmla="*/ 1343770 w 2170706"/>
              <a:gd name="connsiteY23" fmla="*/ 103366 h 898497"/>
              <a:gd name="connsiteX24" fmla="*/ 1232452 w 2170706"/>
              <a:gd name="connsiteY24" fmla="*/ 87464 h 898497"/>
              <a:gd name="connsiteX25" fmla="*/ 1160890 w 2170706"/>
              <a:gd name="connsiteY25" fmla="*/ 63610 h 898497"/>
              <a:gd name="connsiteX26" fmla="*/ 1137036 w 2170706"/>
              <a:gd name="connsiteY26" fmla="*/ 55659 h 898497"/>
              <a:gd name="connsiteX27" fmla="*/ 1097280 w 2170706"/>
              <a:gd name="connsiteY27" fmla="*/ 47707 h 898497"/>
              <a:gd name="connsiteX28" fmla="*/ 1049572 w 2170706"/>
              <a:gd name="connsiteY28" fmla="*/ 15902 h 898497"/>
              <a:gd name="connsiteX29" fmla="*/ 1001864 w 2170706"/>
              <a:gd name="connsiteY29" fmla="*/ 0 h 898497"/>
              <a:gd name="connsiteX30" fmla="*/ 978010 w 2170706"/>
              <a:gd name="connsiteY30" fmla="*/ 15902 h 898497"/>
              <a:gd name="connsiteX31" fmla="*/ 938253 w 2170706"/>
              <a:gd name="connsiteY31" fmla="*/ 87464 h 898497"/>
              <a:gd name="connsiteX32" fmla="*/ 922351 w 2170706"/>
              <a:gd name="connsiteY32" fmla="*/ 174928 h 898497"/>
              <a:gd name="connsiteX33" fmla="*/ 906448 w 2170706"/>
              <a:gd name="connsiteY33" fmla="*/ 198782 h 898497"/>
              <a:gd name="connsiteX34" fmla="*/ 898497 w 2170706"/>
              <a:gd name="connsiteY34" fmla="*/ 222636 h 898497"/>
              <a:gd name="connsiteX35" fmla="*/ 842838 w 2170706"/>
              <a:gd name="connsiteY35" fmla="*/ 294198 h 898497"/>
              <a:gd name="connsiteX36" fmla="*/ 818984 w 2170706"/>
              <a:gd name="connsiteY36" fmla="*/ 310100 h 898497"/>
              <a:gd name="connsiteX37" fmla="*/ 755373 w 2170706"/>
              <a:gd name="connsiteY37" fmla="*/ 349857 h 898497"/>
              <a:gd name="connsiteX38" fmla="*/ 731520 w 2170706"/>
              <a:gd name="connsiteY38" fmla="*/ 357808 h 898497"/>
              <a:gd name="connsiteX39" fmla="*/ 556591 w 2170706"/>
              <a:gd name="connsiteY39" fmla="*/ 349857 h 898497"/>
              <a:gd name="connsiteX40" fmla="*/ 485029 w 2170706"/>
              <a:gd name="connsiteY40" fmla="*/ 333954 h 898497"/>
              <a:gd name="connsiteX41" fmla="*/ 421419 w 2170706"/>
              <a:gd name="connsiteY41" fmla="*/ 318052 h 898497"/>
              <a:gd name="connsiteX42" fmla="*/ 389613 w 2170706"/>
              <a:gd name="connsiteY42" fmla="*/ 310100 h 898497"/>
              <a:gd name="connsiteX43" fmla="*/ 349857 w 2170706"/>
              <a:gd name="connsiteY43" fmla="*/ 302149 h 898497"/>
              <a:gd name="connsiteX44" fmla="*/ 302149 w 2170706"/>
              <a:gd name="connsiteY44" fmla="*/ 286246 h 898497"/>
              <a:gd name="connsiteX45" fmla="*/ 278295 w 2170706"/>
              <a:gd name="connsiteY45" fmla="*/ 278295 h 898497"/>
              <a:gd name="connsiteX46" fmla="*/ 238539 w 2170706"/>
              <a:gd name="connsiteY46" fmla="*/ 270344 h 898497"/>
              <a:gd name="connsiteX47" fmla="*/ 214685 w 2170706"/>
              <a:gd name="connsiteY47" fmla="*/ 262393 h 898497"/>
              <a:gd name="connsiteX48" fmla="*/ 159026 w 2170706"/>
              <a:gd name="connsiteY48" fmla="*/ 254441 h 898497"/>
              <a:gd name="connsiteX49" fmla="*/ 103366 w 2170706"/>
              <a:gd name="connsiteY49" fmla="*/ 230587 h 898497"/>
              <a:gd name="connsiteX50" fmla="*/ 55659 w 2170706"/>
              <a:gd name="connsiteY50" fmla="*/ 214685 h 898497"/>
              <a:gd name="connsiteX51" fmla="*/ 31805 w 2170706"/>
              <a:gd name="connsiteY51" fmla="*/ 206733 h 898497"/>
              <a:gd name="connsiteX52" fmla="*/ 0 w 2170706"/>
              <a:gd name="connsiteY52" fmla="*/ 206733 h 89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70706" h="898497">
                <a:moveTo>
                  <a:pt x="2170706" y="898497"/>
                </a:moveTo>
                <a:cubicBezTo>
                  <a:pt x="2162755" y="885245"/>
                  <a:pt x="2155043" y="871846"/>
                  <a:pt x="2146852" y="858740"/>
                </a:cubicBezTo>
                <a:cubicBezTo>
                  <a:pt x="2141787" y="850636"/>
                  <a:pt x="2135223" y="843433"/>
                  <a:pt x="2130949" y="834886"/>
                </a:cubicBezTo>
                <a:cubicBezTo>
                  <a:pt x="2098029" y="769047"/>
                  <a:pt x="2152672" y="855543"/>
                  <a:pt x="2107095" y="787179"/>
                </a:cubicBezTo>
                <a:cubicBezTo>
                  <a:pt x="2085148" y="721337"/>
                  <a:pt x="2100492" y="753421"/>
                  <a:pt x="2059387" y="691763"/>
                </a:cubicBezTo>
                <a:lnTo>
                  <a:pt x="2043485" y="667909"/>
                </a:lnTo>
                <a:lnTo>
                  <a:pt x="2027582" y="644055"/>
                </a:lnTo>
                <a:cubicBezTo>
                  <a:pt x="2007597" y="584098"/>
                  <a:pt x="2034556" y="658002"/>
                  <a:pt x="2003728" y="596347"/>
                </a:cubicBezTo>
                <a:cubicBezTo>
                  <a:pt x="1990793" y="570477"/>
                  <a:pt x="2002664" y="571429"/>
                  <a:pt x="1979874" y="548640"/>
                </a:cubicBezTo>
                <a:cubicBezTo>
                  <a:pt x="1973117" y="541883"/>
                  <a:pt x="1963971" y="538038"/>
                  <a:pt x="1956020" y="532737"/>
                </a:cubicBezTo>
                <a:cubicBezTo>
                  <a:pt x="1948549" y="510322"/>
                  <a:pt x="1948581" y="498566"/>
                  <a:pt x="1924215" y="485029"/>
                </a:cubicBezTo>
                <a:cubicBezTo>
                  <a:pt x="1909562" y="476888"/>
                  <a:pt x="1876507" y="469126"/>
                  <a:pt x="1876507" y="469126"/>
                </a:cubicBezTo>
                <a:cubicBezTo>
                  <a:pt x="1851307" y="431326"/>
                  <a:pt x="1869670" y="448294"/>
                  <a:pt x="1812897" y="429370"/>
                </a:cubicBezTo>
                <a:lnTo>
                  <a:pt x="1789043" y="421419"/>
                </a:lnTo>
                <a:cubicBezTo>
                  <a:pt x="1781092" y="418768"/>
                  <a:pt x="1773456" y="414845"/>
                  <a:pt x="1765189" y="413467"/>
                </a:cubicBezTo>
                <a:cubicBezTo>
                  <a:pt x="1749286" y="410817"/>
                  <a:pt x="1733219" y="409013"/>
                  <a:pt x="1717481" y="405516"/>
                </a:cubicBezTo>
                <a:cubicBezTo>
                  <a:pt x="1709299" y="403698"/>
                  <a:pt x="1701986" y="398184"/>
                  <a:pt x="1693627" y="397565"/>
                </a:cubicBezTo>
                <a:cubicBezTo>
                  <a:pt x="1630135" y="392862"/>
                  <a:pt x="1566406" y="392264"/>
                  <a:pt x="1502796" y="389613"/>
                </a:cubicBezTo>
                <a:cubicBezTo>
                  <a:pt x="1489544" y="386963"/>
                  <a:pt x="1476151" y="384940"/>
                  <a:pt x="1463040" y="381662"/>
                </a:cubicBezTo>
                <a:cubicBezTo>
                  <a:pt x="1454909" y="379629"/>
                  <a:pt x="1445113" y="379637"/>
                  <a:pt x="1439186" y="373711"/>
                </a:cubicBezTo>
                <a:cubicBezTo>
                  <a:pt x="1433259" y="367784"/>
                  <a:pt x="1433885" y="357808"/>
                  <a:pt x="1431234" y="349857"/>
                </a:cubicBezTo>
                <a:cubicBezTo>
                  <a:pt x="1428584" y="294198"/>
                  <a:pt x="1427399" y="238450"/>
                  <a:pt x="1423283" y="182880"/>
                </a:cubicBezTo>
                <a:cubicBezTo>
                  <a:pt x="1422092" y="166802"/>
                  <a:pt x="1422542" y="149592"/>
                  <a:pt x="1415332" y="135172"/>
                </a:cubicBezTo>
                <a:cubicBezTo>
                  <a:pt x="1407990" y="120487"/>
                  <a:pt x="1347115" y="103844"/>
                  <a:pt x="1343770" y="103366"/>
                </a:cubicBezTo>
                <a:lnTo>
                  <a:pt x="1232452" y="87464"/>
                </a:lnTo>
                <a:lnTo>
                  <a:pt x="1160890" y="63610"/>
                </a:lnTo>
                <a:cubicBezTo>
                  <a:pt x="1152939" y="60960"/>
                  <a:pt x="1145255" y="57303"/>
                  <a:pt x="1137036" y="55659"/>
                </a:cubicBezTo>
                <a:lnTo>
                  <a:pt x="1097280" y="47707"/>
                </a:lnTo>
                <a:cubicBezTo>
                  <a:pt x="1081377" y="37105"/>
                  <a:pt x="1067704" y="21946"/>
                  <a:pt x="1049572" y="15902"/>
                </a:cubicBezTo>
                <a:lnTo>
                  <a:pt x="1001864" y="0"/>
                </a:lnTo>
                <a:cubicBezTo>
                  <a:pt x="993913" y="5301"/>
                  <a:pt x="984303" y="8710"/>
                  <a:pt x="978010" y="15902"/>
                </a:cubicBezTo>
                <a:cubicBezTo>
                  <a:pt x="948568" y="49550"/>
                  <a:pt x="949174" y="54702"/>
                  <a:pt x="938253" y="87464"/>
                </a:cubicBezTo>
                <a:cubicBezTo>
                  <a:pt x="935513" y="109388"/>
                  <a:pt x="934607" y="150415"/>
                  <a:pt x="922351" y="174928"/>
                </a:cubicBezTo>
                <a:cubicBezTo>
                  <a:pt x="918077" y="183475"/>
                  <a:pt x="911749" y="190831"/>
                  <a:pt x="906448" y="198782"/>
                </a:cubicBezTo>
                <a:cubicBezTo>
                  <a:pt x="903798" y="206733"/>
                  <a:pt x="902567" y="215309"/>
                  <a:pt x="898497" y="222636"/>
                </a:cubicBezTo>
                <a:cubicBezTo>
                  <a:pt x="883212" y="250150"/>
                  <a:pt x="866817" y="274216"/>
                  <a:pt x="842838" y="294198"/>
                </a:cubicBezTo>
                <a:cubicBezTo>
                  <a:pt x="835497" y="300316"/>
                  <a:pt x="826935" y="304799"/>
                  <a:pt x="818984" y="310100"/>
                </a:cubicBezTo>
                <a:cubicBezTo>
                  <a:pt x="793783" y="347901"/>
                  <a:pt x="812147" y="330932"/>
                  <a:pt x="755373" y="349857"/>
                </a:cubicBezTo>
                <a:lnTo>
                  <a:pt x="731520" y="357808"/>
                </a:lnTo>
                <a:cubicBezTo>
                  <a:pt x="673210" y="355158"/>
                  <a:pt x="614801" y="354169"/>
                  <a:pt x="556591" y="349857"/>
                </a:cubicBezTo>
                <a:cubicBezTo>
                  <a:pt x="538594" y="348524"/>
                  <a:pt x="503685" y="338100"/>
                  <a:pt x="485029" y="333954"/>
                </a:cubicBezTo>
                <a:cubicBezTo>
                  <a:pt x="375912" y="309705"/>
                  <a:pt x="496013" y="339365"/>
                  <a:pt x="421419" y="318052"/>
                </a:cubicBezTo>
                <a:cubicBezTo>
                  <a:pt x="410911" y="315050"/>
                  <a:pt x="400281" y="312471"/>
                  <a:pt x="389613" y="310100"/>
                </a:cubicBezTo>
                <a:cubicBezTo>
                  <a:pt x="376420" y="307168"/>
                  <a:pt x="362895" y="305705"/>
                  <a:pt x="349857" y="302149"/>
                </a:cubicBezTo>
                <a:cubicBezTo>
                  <a:pt x="333685" y="297738"/>
                  <a:pt x="318052" y="291547"/>
                  <a:pt x="302149" y="286246"/>
                </a:cubicBezTo>
                <a:cubicBezTo>
                  <a:pt x="294198" y="283596"/>
                  <a:pt x="286514" y="279939"/>
                  <a:pt x="278295" y="278295"/>
                </a:cubicBezTo>
                <a:cubicBezTo>
                  <a:pt x="265043" y="275645"/>
                  <a:pt x="251650" y="273622"/>
                  <a:pt x="238539" y="270344"/>
                </a:cubicBezTo>
                <a:cubicBezTo>
                  <a:pt x="230408" y="268311"/>
                  <a:pt x="222904" y="264037"/>
                  <a:pt x="214685" y="262393"/>
                </a:cubicBezTo>
                <a:cubicBezTo>
                  <a:pt x="196308" y="258717"/>
                  <a:pt x="177579" y="257092"/>
                  <a:pt x="159026" y="254441"/>
                </a:cubicBezTo>
                <a:cubicBezTo>
                  <a:pt x="121182" y="229213"/>
                  <a:pt x="150043" y="244590"/>
                  <a:pt x="103366" y="230587"/>
                </a:cubicBezTo>
                <a:cubicBezTo>
                  <a:pt x="87310" y="225770"/>
                  <a:pt x="71561" y="219986"/>
                  <a:pt x="55659" y="214685"/>
                </a:cubicBezTo>
                <a:cubicBezTo>
                  <a:pt x="47708" y="212034"/>
                  <a:pt x="40187" y="206733"/>
                  <a:pt x="31805" y="206733"/>
                </a:cubicBezTo>
                <a:lnTo>
                  <a:pt x="0" y="206733"/>
                </a:lnTo>
              </a:path>
            </a:pathLst>
          </a:custGeom>
          <a:noFill/>
          <a:ln w="38100">
            <a:solidFill>
              <a:srgbClr val="5B9B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338" name="Picture 2" descr="Left: intraoperative image demonstrating K-wires supporting the lunate....  | Download Scientific Diagram">
            <a:extLst>
              <a:ext uri="{FF2B5EF4-FFF2-40B4-BE49-F238E27FC236}">
                <a16:creationId xmlns:a16="http://schemas.microsoft.com/office/drawing/2014/main" id="{817F73F6-F623-FA4A-9477-9C29B0854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r="68527"/>
          <a:stretch/>
        </p:blipFill>
        <p:spPr bwMode="auto">
          <a:xfrm>
            <a:off x="6446520" y="0"/>
            <a:ext cx="4859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0680A-4D4D-B748-B8D9-09D493EFE07F}"/>
              </a:ext>
            </a:extLst>
          </p:cNvPr>
          <p:cNvCxnSpPr/>
          <p:nvPr/>
        </p:nvCxnSpPr>
        <p:spPr>
          <a:xfrm>
            <a:off x="7029450" y="3771900"/>
            <a:ext cx="685800" cy="228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956CC-4983-E543-93CE-ACA039169917}"/>
              </a:ext>
            </a:extLst>
          </p:cNvPr>
          <p:cNvCxnSpPr/>
          <p:nvPr/>
        </p:nvCxnSpPr>
        <p:spPr>
          <a:xfrm>
            <a:off x="7124700" y="3679825"/>
            <a:ext cx="685800" cy="228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CCE1C-0807-1047-9614-61ACE5AC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5011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Precursor injuries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5E5FFCD-F332-AA44-B420-D2D60F26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69" y="128878"/>
            <a:ext cx="4854062" cy="660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01609B-D1FF-B644-99B3-59852620882B}"/>
              </a:ext>
            </a:extLst>
          </p:cNvPr>
          <p:cNvSpPr txBox="1"/>
          <p:nvPr/>
        </p:nvSpPr>
        <p:spPr>
          <a:xfrm>
            <a:off x="8523030" y="5669442"/>
            <a:ext cx="283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92D050"/>
                </a:solidFill>
              </a:rPr>
              <a:t>Mayfield 1980</a:t>
            </a:r>
          </a:p>
        </p:txBody>
      </p:sp>
      <p:pic>
        <p:nvPicPr>
          <p:cNvPr id="6148" name="Picture 4" descr="37,800+ Compass North Stock Photos, Pictures &amp; Royalty-Free ...">
            <a:extLst>
              <a:ext uri="{FF2B5EF4-FFF2-40B4-BE49-F238E27FC236}">
                <a16:creationId xmlns:a16="http://schemas.microsoft.com/office/drawing/2014/main" id="{E71681FD-A724-2446-9441-23CA8DBD1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 r="10619" b="11091"/>
          <a:stretch/>
        </p:blipFill>
        <p:spPr bwMode="auto">
          <a:xfrm>
            <a:off x="8922774" y="-1"/>
            <a:ext cx="3269226" cy="28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ogue Kitchen Clock">
            <a:extLst>
              <a:ext uri="{FF2B5EF4-FFF2-40B4-BE49-F238E27FC236}">
                <a16:creationId xmlns:a16="http://schemas.microsoft.com/office/drawing/2014/main" id="{22FC1228-86AD-D848-910F-9B858639A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7" y="4529151"/>
            <a:ext cx="2199969" cy="21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0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E291F4D-4BD5-0144-BAD9-B8ADE5B5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 bwMode="auto">
          <a:xfrm>
            <a:off x="2032819" y="394783"/>
            <a:ext cx="3350342" cy="53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5553C87-B62C-B644-968C-8BF2D7380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13088"/>
          <a:stretch/>
        </p:blipFill>
        <p:spPr bwMode="auto">
          <a:xfrm>
            <a:off x="6925391" y="365125"/>
            <a:ext cx="3350341" cy="540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4C613-E99B-4B47-9D18-B6689513228A}"/>
              </a:ext>
            </a:extLst>
          </p:cNvPr>
          <p:cNvSpPr txBox="1"/>
          <p:nvPr/>
        </p:nvSpPr>
        <p:spPr>
          <a:xfrm>
            <a:off x="7444963" y="6031210"/>
            <a:ext cx="283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92D050"/>
                </a:solidFill>
              </a:rPr>
              <a:t>Lunate dislocation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6CF63-B296-D044-86DE-D9865108388B}"/>
              </a:ext>
            </a:extLst>
          </p:cNvPr>
          <p:cNvSpPr txBox="1"/>
          <p:nvPr/>
        </p:nvSpPr>
        <p:spPr>
          <a:xfrm>
            <a:off x="2227006" y="6001552"/>
            <a:ext cx="315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92D050"/>
                </a:solidFill>
              </a:rPr>
              <a:t>Perilunate</a:t>
            </a:r>
            <a:r>
              <a:rPr lang="en-US" sz="2400" b="1" u="sng" dirty="0">
                <a:solidFill>
                  <a:srgbClr val="92D050"/>
                </a:solidFill>
              </a:rPr>
              <a:t> dislocation </a:t>
            </a:r>
          </a:p>
        </p:txBody>
      </p:sp>
    </p:spTree>
    <p:extLst>
      <p:ext uri="{BB962C8B-B14F-4D97-AF65-F5344CB8AC3E}">
        <p14:creationId xmlns:p14="http://schemas.microsoft.com/office/powerpoint/2010/main" val="265298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lose-up of broken glass">
            <a:extLst>
              <a:ext uri="{FF2B5EF4-FFF2-40B4-BE49-F238E27FC236}">
                <a16:creationId xmlns:a16="http://schemas.microsoft.com/office/drawing/2014/main" id="{52924059-3169-E7A1-CD0F-61A44F272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803" r="-1" b="1190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808F6E-C8CF-464B-A626-476EC9B8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5" y="471949"/>
            <a:ext cx="5770592" cy="5914104"/>
          </a:xfrm>
        </p:spPr>
        <p:txBody>
          <a:bodyPr>
            <a:normAutofit/>
          </a:bodyPr>
          <a:lstStyle/>
          <a:p>
            <a:r>
              <a:rPr lang="en-US" dirty="0"/>
              <a:t>Red flag presentations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Careful inspection of ALL </a:t>
            </a:r>
            <a:r>
              <a:rPr lang="en-US" dirty="0" err="1"/>
              <a:t>Xrays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Subspecialist opinion / advanced imaging </a:t>
            </a:r>
          </a:p>
        </p:txBody>
      </p:sp>
      <p:pic>
        <p:nvPicPr>
          <p:cNvPr id="4098" name="Picture 2" descr="Scaphoid non-union advanced collapse (SNAC wrist) | Radiology Case |  Radiopaedia.org">
            <a:extLst>
              <a:ext uri="{FF2B5EF4-FFF2-40B4-BE49-F238E27FC236}">
                <a16:creationId xmlns:a16="http://schemas.microsoft.com/office/drawing/2014/main" id="{78DDE25F-0E8B-3245-AED4-47040A20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29" y="103861"/>
            <a:ext cx="5025104" cy="65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1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lose-up of broken glass">
            <a:extLst>
              <a:ext uri="{FF2B5EF4-FFF2-40B4-BE49-F238E27FC236}">
                <a16:creationId xmlns:a16="http://schemas.microsoft.com/office/drawing/2014/main" id="{52924059-3169-E7A1-CD0F-61A44F272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803" r="-1" b="1190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808F6E-C8CF-464B-A626-476EC9B8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5" y="471949"/>
            <a:ext cx="5770592" cy="5914104"/>
          </a:xfrm>
        </p:spPr>
        <p:txBody>
          <a:bodyPr>
            <a:normAutofit/>
          </a:bodyPr>
          <a:lstStyle/>
          <a:p>
            <a:r>
              <a:rPr lang="en-US" dirty="0"/>
              <a:t>- (?) 5% of wrist injuries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- 25% missed at initial presentation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Dire &amp; unsalvageable  consequences  </a:t>
            </a:r>
          </a:p>
        </p:txBody>
      </p:sp>
      <p:pic>
        <p:nvPicPr>
          <p:cNvPr id="4100" name="Picture 4" descr="Snake in the Grass : r/snakes">
            <a:extLst>
              <a:ext uri="{FF2B5EF4-FFF2-40B4-BE49-F238E27FC236}">
                <a16:creationId xmlns:a16="http://schemas.microsoft.com/office/drawing/2014/main" id="{90D5E651-FEE6-0244-9846-4304806C0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90" y="-1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2" descr="Trauma X-ray - Upper limb - W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5" y="457201"/>
            <a:ext cx="11815010" cy="59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D3FEA-7833-4F47-88C6-D6E75D6EE46B}"/>
              </a:ext>
            </a:extLst>
          </p:cNvPr>
          <p:cNvSpPr txBox="1"/>
          <p:nvPr/>
        </p:nvSpPr>
        <p:spPr>
          <a:xfrm>
            <a:off x="4503050" y="5711735"/>
            <a:ext cx="381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92D050"/>
                </a:solidFill>
              </a:rPr>
              <a:t>Know what’s normal</a:t>
            </a:r>
          </a:p>
          <a:p>
            <a:endParaRPr lang="en-US" sz="2400" b="1" u="sng" dirty="0">
              <a:solidFill>
                <a:srgbClr val="92D050"/>
              </a:solidFill>
            </a:endParaRPr>
          </a:p>
          <a:p>
            <a:endParaRPr lang="en-US" sz="2400" b="1" u="sng" dirty="0">
              <a:solidFill>
                <a:srgbClr val="92D050"/>
              </a:solidFill>
            </a:endParaRPr>
          </a:p>
        </p:txBody>
      </p:sp>
      <p:pic>
        <p:nvPicPr>
          <p:cNvPr id="2052" name="Picture 4" descr="Red flag over a pink paper - The Economic Times">
            <a:extLst>
              <a:ext uri="{FF2B5EF4-FFF2-40B4-BE49-F238E27FC236}">
                <a16:creationId xmlns:a16="http://schemas.microsoft.com/office/drawing/2014/main" id="{27A25F17-2959-7441-89DE-D2BB00FD7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13" y="4001294"/>
            <a:ext cx="169926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4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 descr="https://ajronline.org/cms/10.2214/AJR.13.11680/asset/images/large/09_13_11680_01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2" y="0"/>
            <a:ext cx="5298390" cy="68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ip X-ray anatomy - Normal AP - Shenton's line is formed ... | GrepMed">
            <a:extLst>
              <a:ext uri="{FF2B5EF4-FFF2-40B4-BE49-F238E27FC236}">
                <a16:creationId xmlns:a16="http://schemas.microsoft.com/office/drawing/2014/main" id="{09340DEE-6EAD-0F40-AB4B-AD3F79ACC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0353" r="57540"/>
          <a:stretch/>
        </p:blipFill>
        <p:spPr bwMode="auto">
          <a:xfrm>
            <a:off x="5974357" y="-4870"/>
            <a:ext cx="6055410" cy="68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E47F2E-98F2-3E42-BCCA-829677C98D50}"/>
              </a:ext>
            </a:extLst>
          </p:cNvPr>
          <p:cNvSpPr txBox="1"/>
          <p:nvPr/>
        </p:nvSpPr>
        <p:spPr>
          <a:xfrm>
            <a:off x="3714750" y="6293803"/>
            <a:ext cx="183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92D050"/>
                </a:solidFill>
              </a:rPr>
              <a:t>GILULA 1979</a:t>
            </a:r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1DCDFF73-A2B1-164E-849A-17A323BC847E}"/>
              </a:ext>
            </a:extLst>
          </p:cNvPr>
          <p:cNvSpPr/>
          <p:nvPr/>
        </p:nvSpPr>
        <p:spPr>
          <a:xfrm rot="20085600" flipH="1" flipV="1">
            <a:off x="2852091" y="4439396"/>
            <a:ext cx="729032" cy="16614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A7C0C-1392-C341-9136-DF00FFBE04D5}"/>
              </a:ext>
            </a:extLst>
          </p:cNvPr>
          <p:cNvSpPr txBox="1"/>
          <p:nvPr/>
        </p:nvSpPr>
        <p:spPr>
          <a:xfrm>
            <a:off x="838200" y="185419"/>
            <a:ext cx="1834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92D050"/>
                </a:solidFill>
              </a:rPr>
              <a:t>AP</a:t>
            </a:r>
          </a:p>
        </p:txBody>
      </p:sp>
    </p:spTree>
    <p:extLst>
      <p:ext uri="{BB962C8B-B14F-4D97-AF65-F5344CB8AC3E}">
        <p14:creationId xmlns:p14="http://schemas.microsoft.com/office/powerpoint/2010/main" val="18177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BDD8-FB9D-CA46-A538-55ED6383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80B8D-5CB2-2D4F-8A2C-8C6FFF33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ntercalated Segment Instability | eORIF">
            <a:extLst>
              <a:ext uri="{FF2B5EF4-FFF2-40B4-BE49-F238E27FC236}">
                <a16:creationId xmlns:a16="http://schemas.microsoft.com/office/drawing/2014/main" id="{A3407F24-FC83-7D43-92E3-BF2C8092B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7968" y="7620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F1B99F4-4E20-F94D-85A5-D0E4F4329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4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rilunate Dislocation On lateral wrist XR, the capitate ... | GrepMed">
            <a:extLst>
              <a:ext uri="{FF2B5EF4-FFF2-40B4-BE49-F238E27FC236}">
                <a16:creationId xmlns:a16="http://schemas.microsoft.com/office/drawing/2014/main" id="{58FC5E97-9946-0443-804C-954597A1C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5" t="52473" r="34193" b="9931"/>
          <a:stretch/>
        </p:blipFill>
        <p:spPr bwMode="auto">
          <a:xfrm>
            <a:off x="162232" y="151682"/>
            <a:ext cx="1775941" cy="17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0FDE14-A403-B743-B99B-C33D803610CA}"/>
              </a:ext>
            </a:extLst>
          </p:cNvPr>
          <p:cNvSpPr txBox="1"/>
          <p:nvPr/>
        </p:nvSpPr>
        <p:spPr>
          <a:xfrm>
            <a:off x="0" y="3770461"/>
            <a:ext cx="183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92D050"/>
                </a:solidFill>
              </a:rPr>
              <a:t>Scaphoid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5D8B0-33DA-0640-9549-056B9DD88E01}"/>
              </a:ext>
            </a:extLst>
          </p:cNvPr>
          <p:cNvSpPr txBox="1"/>
          <p:nvPr/>
        </p:nvSpPr>
        <p:spPr>
          <a:xfrm>
            <a:off x="3866179" y="83818"/>
            <a:ext cx="1834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92D050"/>
                </a:solidFill>
              </a:rPr>
              <a:t>LAT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7052EB-FCB6-C147-9E07-9B5BC34F4E63}"/>
              </a:ext>
            </a:extLst>
          </p:cNvPr>
          <p:cNvCxnSpPr/>
          <p:nvPr/>
        </p:nvCxnSpPr>
        <p:spPr>
          <a:xfrm>
            <a:off x="1337310" y="4001294"/>
            <a:ext cx="880110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1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7045-55AF-1C44-9A1D-79C9BE6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7414-7CFD-F54A-BB07-467938879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Terry-Thomas Sign • LITFL • Medical ...">
            <a:extLst>
              <a:ext uri="{FF2B5EF4-FFF2-40B4-BE49-F238E27FC236}">
                <a16:creationId xmlns:a16="http://schemas.microsoft.com/office/drawing/2014/main" id="{2397194E-F347-5347-9CC1-26321702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204"/>
            <a:ext cx="12192000" cy="60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eight-bearing radiograph revealing ...">
            <a:extLst>
              <a:ext uri="{FF2B5EF4-FFF2-40B4-BE49-F238E27FC236}">
                <a16:creationId xmlns:a16="http://schemas.microsoft.com/office/drawing/2014/main" id="{82064066-6D77-874B-AE98-3A5107C2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31" y="3252429"/>
            <a:ext cx="2273300" cy="356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4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333" t="16666" r="9123" b="11443"/>
          <a:stretch/>
        </p:blipFill>
        <p:spPr>
          <a:xfrm>
            <a:off x="5908324" y="0"/>
            <a:ext cx="551912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351" t="17291" r="15088" b="5205"/>
          <a:stretch/>
        </p:blipFill>
        <p:spPr>
          <a:xfrm>
            <a:off x="1823705" y="0"/>
            <a:ext cx="3863662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2DA447-85B3-B940-9B38-CD94E1418FCF}"/>
              </a:ext>
            </a:extLst>
          </p:cNvPr>
          <p:cNvCxnSpPr>
            <a:cxnSpLocks/>
          </p:cNvCxnSpPr>
          <p:nvPr/>
        </p:nvCxnSpPr>
        <p:spPr>
          <a:xfrm flipV="1">
            <a:off x="1337310" y="3028950"/>
            <a:ext cx="1851660" cy="972344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923D80-3C3B-E141-8D8C-21B25336217F}"/>
              </a:ext>
            </a:extLst>
          </p:cNvPr>
          <p:cNvCxnSpPr>
            <a:cxnSpLocks/>
          </p:cNvCxnSpPr>
          <p:nvPr/>
        </p:nvCxnSpPr>
        <p:spPr>
          <a:xfrm flipH="1" flipV="1">
            <a:off x="4194810" y="2891790"/>
            <a:ext cx="1405890" cy="1109504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D7C377-1382-FE4D-8BF7-042DACC8472E}"/>
              </a:ext>
            </a:extLst>
          </p:cNvPr>
          <p:cNvCxnSpPr>
            <a:cxnSpLocks/>
          </p:cNvCxnSpPr>
          <p:nvPr/>
        </p:nvCxnSpPr>
        <p:spPr>
          <a:xfrm flipH="1" flipV="1">
            <a:off x="9250680" y="3158490"/>
            <a:ext cx="1405890" cy="1109504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E5CC9F-34DC-594D-BBBB-50E4D31D24CD}"/>
              </a:ext>
            </a:extLst>
          </p:cNvPr>
          <p:cNvCxnSpPr>
            <a:cxnSpLocks/>
          </p:cNvCxnSpPr>
          <p:nvPr/>
        </p:nvCxnSpPr>
        <p:spPr>
          <a:xfrm flipH="1">
            <a:off x="9029723" y="445770"/>
            <a:ext cx="1965937" cy="202842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A0D564-3D21-CC4F-9DE2-D35C7FCFD64E}"/>
              </a:ext>
            </a:extLst>
          </p:cNvPr>
          <p:cNvCxnSpPr>
            <a:cxnSpLocks/>
          </p:cNvCxnSpPr>
          <p:nvPr/>
        </p:nvCxnSpPr>
        <p:spPr>
          <a:xfrm flipV="1">
            <a:off x="6693207" y="3246120"/>
            <a:ext cx="1365265" cy="140589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DF2F26-0145-DF4C-B82F-280C6F4151C1}"/>
              </a:ext>
            </a:extLst>
          </p:cNvPr>
          <p:cNvCxnSpPr>
            <a:cxnSpLocks/>
          </p:cNvCxnSpPr>
          <p:nvPr/>
        </p:nvCxnSpPr>
        <p:spPr>
          <a:xfrm flipH="1" flipV="1">
            <a:off x="8571730" y="3158490"/>
            <a:ext cx="68556" cy="3036783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351" t="17291" r="15088" b="5205"/>
          <a:stretch/>
        </p:blipFill>
        <p:spPr>
          <a:xfrm>
            <a:off x="1143000" y="0"/>
            <a:ext cx="3863662" cy="6858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368731" y="2337859"/>
            <a:ext cx="1010195" cy="684015"/>
          </a:xfrm>
          <a:custGeom>
            <a:avLst/>
            <a:gdLst>
              <a:gd name="connsiteX0" fmla="*/ 95795 w 1010195"/>
              <a:gd name="connsiteY0" fmla="*/ 178918 h 684015"/>
              <a:gd name="connsiteX1" fmla="*/ 139338 w 1010195"/>
              <a:gd name="connsiteY1" fmla="*/ 170210 h 684015"/>
              <a:gd name="connsiteX2" fmla="*/ 182880 w 1010195"/>
              <a:gd name="connsiteY2" fmla="*/ 144084 h 684015"/>
              <a:gd name="connsiteX3" fmla="*/ 435429 w 1010195"/>
              <a:gd name="connsiteY3" fmla="*/ 135375 h 684015"/>
              <a:gd name="connsiteX4" fmla="*/ 522515 w 1010195"/>
              <a:gd name="connsiteY4" fmla="*/ 109250 h 684015"/>
              <a:gd name="connsiteX5" fmla="*/ 548640 w 1010195"/>
              <a:gd name="connsiteY5" fmla="*/ 100541 h 684015"/>
              <a:gd name="connsiteX6" fmla="*/ 566058 w 1010195"/>
              <a:gd name="connsiteY6" fmla="*/ 83124 h 684015"/>
              <a:gd name="connsiteX7" fmla="*/ 618309 w 1010195"/>
              <a:gd name="connsiteY7" fmla="*/ 48290 h 684015"/>
              <a:gd name="connsiteX8" fmla="*/ 635726 w 1010195"/>
              <a:gd name="connsiteY8" fmla="*/ 22164 h 684015"/>
              <a:gd name="connsiteX9" fmla="*/ 783772 w 1010195"/>
              <a:gd name="connsiteY9" fmla="*/ 13455 h 684015"/>
              <a:gd name="connsiteX10" fmla="*/ 809898 w 1010195"/>
              <a:gd name="connsiteY10" fmla="*/ 30872 h 684015"/>
              <a:gd name="connsiteX11" fmla="*/ 836023 w 1010195"/>
              <a:gd name="connsiteY11" fmla="*/ 39581 h 684015"/>
              <a:gd name="connsiteX12" fmla="*/ 853440 w 1010195"/>
              <a:gd name="connsiteY12" fmla="*/ 65707 h 684015"/>
              <a:gd name="connsiteX13" fmla="*/ 896983 w 1010195"/>
              <a:gd name="connsiteY13" fmla="*/ 100541 h 684015"/>
              <a:gd name="connsiteX14" fmla="*/ 940526 w 1010195"/>
              <a:gd name="connsiteY14" fmla="*/ 135375 h 684015"/>
              <a:gd name="connsiteX15" fmla="*/ 984069 w 1010195"/>
              <a:gd name="connsiteY15" fmla="*/ 170210 h 684015"/>
              <a:gd name="connsiteX16" fmla="*/ 1001486 w 1010195"/>
              <a:gd name="connsiteY16" fmla="*/ 222461 h 684015"/>
              <a:gd name="connsiteX17" fmla="*/ 1010195 w 1010195"/>
              <a:gd name="connsiteY17" fmla="*/ 248587 h 684015"/>
              <a:gd name="connsiteX18" fmla="*/ 992778 w 1010195"/>
              <a:gd name="connsiteY18" fmla="*/ 326964 h 684015"/>
              <a:gd name="connsiteX19" fmla="*/ 949235 w 1010195"/>
              <a:gd name="connsiteY19" fmla="*/ 370507 h 684015"/>
              <a:gd name="connsiteX20" fmla="*/ 914400 w 1010195"/>
              <a:gd name="connsiteY20" fmla="*/ 379215 h 684015"/>
              <a:gd name="connsiteX21" fmla="*/ 888275 w 1010195"/>
              <a:gd name="connsiteY21" fmla="*/ 396632 h 684015"/>
              <a:gd name="connsiteX22" fmla="*/ 870858 w 1010195"/>
              <a:gd name="connsiteY22" fmla="*/ 414050 h 684015"/>
              <a:gd name="connsiteX23" fmla="*/ 827315 w 1010195"/>
              <a:gd name="connsiteY23" fmla="*/ 422758 h 684015"/>
              <a:gd name="connsiteX24" fmla="*/ 809898 w 1010195"/>
              <a:gd name="connsiteY24" fmla="*/ 448884 h 684015"/>
              <a:gd name="connsiteX25" fmla="*/ 766355 w 1010195"/>
              <a:gd name="connsiteY25" fmla="*/ 483718 h 684015"/>
              <a:gd name="connsiteX26" fmla="*/ 748938 w 1010195"/>
              <a:gd name="connsiteY26" fmla="*/ 509844 h 684015"/>
              <a:gd name="connsiteX27" fmla="*/ 696686 w 1010195"/>
              <a:gd name="connsiteY27" fmla="*/ 527261 h 684015"/>
              <a:gd name="connsiteX28" fmla="*/ 670560 w 1010195"/>
              <a:gd name="connsiteY28" fmla="*/ 535970 h 684015"/>
              <a:gd name="connsiteX29" fmla="*/ 618309 w 1010195"/>
              <a:gd name="connsiteY29" fmla="*/ 553387 h 684015"/>
              <a:gd name="connsiteX30" fmla="*/ 566058 w 1010195"/>
              <a:gd name="connsiteY30" fmla="*/ 579512 h 684015"/>
              <a:gd name="connsiteX31" fmla="*/ 539932 w 1010195"/>
              <a:gd name="connsiteY31" fmla="*/ 596930 h 684015"/>
              <a:gd name="connsiteX32" fmla="*/ 513806 w 1010195"/>
              <a:gd name="connsiteY32" fmla="*/ 605638 h 684015"/>
              <a:gd name="connsiteX33" fmla="*/ 461555 w 1010195"/>
              <a:gd name="connsiteY33" fmla="*/ 640472 h 684015"/>
              <a:gd name="connsiteX34" fmla="*/ 383178 w 1010195"/>
              <a:gd name="connsiteY34" fmla="*/ 666598 h 684015"/>
              <a:gd name="connsiteX35" fmla="*/ 357052 w 1010195"/>
              <a:gd name="connsiteY35" fmla="*/ 675307 h 684015"/>
              <a:gd name="connsiteX36" fmla="*/ 322218 w 1010195"/>
              <a:gd name="connsiteY36" fmla="*/ 684015 h 684015"/>
              <a:gd name="connsiteX37" fmla="*/ 113212 w 1010195"/>
              <a:gd name="connsiteY37" fmla="*/ 675307 h 684015"/>
              <a:gd name="connsiteX38" fmla="*/ 78378 w 1010195"/>
              <a:gd name="connsiteY38" fmla="*/ 631764 h 684015"/>
              <a:gd name="connsiteX39" fmla="*/ 60960 w 1010195"/>
              <a:gd name="connsiteY39" fmla="*/ 570804 h 684015"/>
              <a:gd name="connsiteX40" fmla="*/ 43543 w 1010195"/>
              <a:gd name="connsiteY40" fmla="*/ 544678 h 684015"/>
              <a:gd name="connsiteX41" fmla="*/ 26126 w 1010195"/>
              <a:gd name="connsiteY41" fmla="*/ 483718 h 684015"/>
              <a:gd name="connsiteX42" fmla="*/ 17418 w 1010195"/>
              <a:gd name="connsiteY42" fmla="*/ 457592 h 684015"/>
              <a:gd name="connsiteX43" fmla="*/ 0 w 1010195"/>
              <a:gd name="connsiteY43" fmla="*/ 396632 h 684015"/>
              <a:gd name="connsiteX44" fmla="*/ 8709 w 1010195"/>
              <a:gd name="connsiteY44" fmla="*/ 257295 h 684015"/>
              <a:gd name="connsiteX45" fmla="*/ 52252 w 1010195"/>
              <a:gd name="connsiteY45" fmla="*/ 187627 h 684015"/>
              <a:gd name="connsiteX46" fmla="*/ 95795 w 1010195"/>
              <a:gd name="connsiteY46" fmla="*/ 178918 h 68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10195" h="684015">
                <a:moveTo>
                  <a:pt x="95795" y="178918"/>
                </a:moveTo>
                <a:cubicBezTo>
                  <a:pt x="110309" y="176015"/>
                  <a:pt x="125733" y="176041"/>
                  <a:pt x="139338" y="170210"/>
                </a:cubicBezTo>
                <a:cubicBezTo>
                  <a:pt x="178126" y="153587"/>
                  <a:pt x="132330" y="147243"/>
                  <a:pt x="182880" y="144084"/>
                </a:cubicBezTo>
                <a:cubicBezTo>
                  <a:pt x="266949" y="138830"/>
                  <a:pt x="351246" y="138278"/>
                  <a:pt x="435429" y="135375"/>
                </a:cubicBezTo>
                <a:cubicBezTo>
                  <a:pt x="488069" y="122216"/>
                  <a:pt x="458917" y="130450"/>
                  <a:pt x="522515" y="109250"/>
                </a:cubicBezTo>
                <a:lnTo>
                  <a:pt x="548640" y="100541"/>
                </a:lnTo>
                <a:cubicBezTo>
                  <a:pt x="554446" y="94735"/>
                  <a:pt x="559489" y="88050"/>
                  <a:pt x="566058" y="83124"/>
                </a:cubicBezTo>
                <a:cubicBezTo>
                  <a:pt x="582804" y="70565"/>
                  <a:pt x="618309" y="48290"/>
                  <a:pt x="618309" y="48290"/>
                </a:cubicBezTo>
                <a:cubicBezTo>
                  <a:pt x="624115" y="39581"/>
                  <a:pt x="628325" y="29565"/>
                  <a:pt x="635726" y="22164"/>
                </a:cubicBezTo>
                <a:cubicBezTo>
                  <a:pt x="677077" y="-19187"/>
                  <a:pt x="724113" y="9194"/>
                  <a:pt x="783772" y="13455"/>
                </a:cubicBezTo>
                <a:cubicBezTo>
                  <a:pt x="792481" y="19261"/>
                  <a:pt x="800537" y="26191"/>
                  <a:pt x="809898" y="30872"/>
                </a:cubicBezTo>
                <a:cubicBezTo>
                  <a:pt x="818108" y="34977"/>
                  <a:pt x="828855" y="33846"/>
                  <a:pt x="836023" y="39581"/>
                </a:cubicBezTo>
                <a:cubicBezTo>
                  <a:pt x="844196" y="46120"/>
                  <a:pt x="846902" y="57534"/>
                  <a:pt x="853440" y="65707"/>
                </a:cubicBezTo>
                <a:cubicBezTo>
                  <a:pt x="867620" y="83432"/>
                  <a:pt x="877588" y="87611"/>
                  <a:pt x="896983" y="100541"/>
                </a:cubicBezTo>
                <a:cubicBezTo>
                  <a:pt x="946898" y="175415"/>
                  <a:pt x="880434" y="87302"/>
                  <a:pt x="940526" y="135375"/>
                </a:cubicBezTo>
                <a:cubicBezTo>
                  <a:pt x="996802" y="180395"/>
                  <a:pt x="918398" y="148319"/>
                  <a:pt x="984069" y="170210"/>
                </a:cubicBezTo>
                <a:lnTo>
                  <a:pt x="1001486" y="222461"/>
                </a:lnTo>
                <a:lnTo>
                  <a:pt x="1010195" y="248587"/>
                </a:lnTo>
                <a:cubicBezTo>
                  <a:pt x="1009797" y="250978"/>
                  <a:pt x="1001964" y="314715"/>
                  <a:pt x="992778" y="326964"/>
                </a:cubicBezTo>
                <a:cubicBezTo>
                  <a:pt x="980462" y="343385"/>
                  <a:pt x="969149" y="365529"/>
                  <a:pt x="949235" y="370507"/>
                </a:cubicBezTo>
                <a:lnTo>
                  <a:pt x="914400" y="379215"/>
                </a:lnTo>
                <a:cubicBezTo>
                  <a:pt x="905692" y="385021"/>
                  <a:pt x="896448" y="390094"/>
                  <a:pt x="888275" y="396632"/>
                </a:cubicBezTo>
                <a:cubicBezTo>
                  <a:pt x="881864" y="401761"/>
                  <a:pt x="878405" y="410816"/>
                  <a:pt x="870858" y="414050"/>
                </a:cubicBezTo>
                <a:cubicBezTo>
                  <a:pt x="857253" y="419881"/>
                  <a:pt x="841829" y="419855"/>
                  <a:pt x="827315" y="422758"/>
                </a:cubicBezTo>
                <a:cubicBezTo>
                  <a:pt x="821509" y="431467"/>
                  <a:pt x="816436" y="440711"/>
                  <a:pt x="809898" y="448884"/>
                </a:cubicBezTo>
                <a:cubicBezTo>
                  <a:pt x="795718" y="466609"/>
                  <a:pt x="785750" y="470788"/>
                  <a:pt x="766355" y="483718"/>
                </a:cubicBezTo>
                <a:cubicBezTo>
                  <a:pt x="760549" y="492427"/>
                  <a:pt x="757814" y="504297"/>
                  <a:pt x="748938" y="509844"/>
                </a:cubicBezTo>
                <a:cubicBezTo>
                  <a:pt x="733369" y="519574"/>
                  <a:pt x="714103" y="521455"/>
                  <a:pt x="696686" y="527261"/>
                </a:cubicBezTo>
                <a:lnTo>
                  <a:pt x="670560" y="535970"/>
                </a:lnTo>
                <a:cubicBezTo>
                  <a:pt x="670556" y="535971"/>
                  <a:pt x="618312" y="553385"/>
                  <a:pt x="618309" y="553387"/>
                </a:cubicBezTo>
                <a:cubicBezTo>
                  <a:pt x="584545" y="575896"/>
                  <a:pt x="602112" y="567494"/>
                  <a:pt x="566058" y="579512"/>
                </a:cubicBezTo>
                <a:cubicBezTo>
                  <a:pt x="557349" y="585318"/>
                  <a:pt x="549294" y="592249"/>
                  <a:pt x="539932" y="596930"/>
                </a:cubicBezTo>
                <a:cubicBezTo>
                  <a:pt x="531721" y="601035"/>
                  <a:pt x="521831" y="601180"/>
                  <a:pt x="513806" y="605638"/>
                </a:cubicBezTo>
                <a:cubicBezTo>
                  <a:pt x="495508" y="615804"/>
                  <a:pt x="481413" y="633852"/>
                  <a:pt x="461555" y="640472"/>
                </a:cubicBezTo>
                <a:lnTo>
                  <a:pt x="383178" y="666598"/>
                </a:lnTo>
                <a:cubicBezTo>
                  <a:pt x="374469" y="669501"/>
                  <a:pt x="365958" y="673081"/>
                  <a:pt x="357052" y="675307"/>
                </a:cubicBezTo>
                <a:lnTo>
                  <a:pt x="322218" y="684015"/>
                </a:lnTo>
                <a:cubicBezTo>
                  <a:pt x="252549" y="681112"/>
                  <a:pt x="182515" y="683007"/>
                  <a:pt x="113212" y="675307"/>
                </a:cubicBezTo>
                <a:cubicBezTo>
                  <a:pt x="87004" y="672395"/>
                  <a:pt x="83769" y="650632"/>
                  <a:pt x="78378" y="631764"/>
                </a:cubicBezTo>
                <a:cubicBezTo>
                  <a:pt x="74658" y="618743"/>
                  <a:pt x="67920" y="584724"/>
                  <a:pt x="60960" y="570804"/>
                </a:cubicBezTo>
                <a:cubicBezTo>
                  <a:pt x="56279" y="561443"/>
                  <a:pt x="49349" y="553387"/>
                  <a:pt x="43543" y="544678"/>
                </a:cubicBezTo>
                <a:cubicBezTo>
                  <a:pt x="22664" y="482037"/>
                  <a:pt x="47996" y="560263"/>
                  <a:pt x="26126" y="483718"/>
                </a:cubicBezTo>
                <a:cubicBezTo>
                  <a:pt x="23604" y="474892"/>
                  <a:pt x="19940" y="466418"/>
                  <a:pt x="17418" y="457592"/>
                </a:cubicBezTo>
                <a:cubicBezTo>
                  <a:pt x="-4444" y="381073"/>
                  <a:pt x="20875" y="459253"/>
                  <a:pt x="0" y="396632"/>
                </a:cubicBezTo>
                <a:cubicBezTo>
                  <a:pt x="2903" y="350186"/>
                  <a:pt x="2421" y="303405"/>
                  <a:pt x="8709" y="257295"/>
                </a:cubicBezTo>
                <a:cubicBezTo>
                  <a:pt x="13147" y="224751"/>
                  <a:pt x="20136" y="198332"/>
                  <a:pt x="52252" y="187627"/>
                </a:cubicBezTo>
                <a:cubicBezTo>
                  <a:pt x="60514" y="184873"/>
                  <a:pt x="81281" y="181821"/>
                  <a:pt x="95795" y="178918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33" t="16666" r="9123" b="11443"/>
          <a:stretch/>
        </p:blipFill>
        <p:spPr>
          <a:xfrm>
            <a:off x="5662864" y="0"/>
            <a:ext cx="5519128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558648" y="2603863"/>
            <a:ext cx="568446" cy="522514"/>
          </a:xfrm>
          <a:custGeom>
            <a:avLst/>
            <a:gdLst>
              <a:gd name="connsiteX0" fmla="*/ 27798 w 568446"/>
              <a:gd name="connsiteY0" fmla="*/ 235131 h 522514"/>
              <a:gd name="connsiteX1" fmla="*/ 245512 w 568446"/>
              <a:gd name="connsiteY1" fmla="*/ 217714 h 522514"/>
              <a:gd name="connsiteX2" fmla="*/ 315181 w 568446"/>
              <a:gd name="connsiteY2" fmla="*/ 200297 h 522514"/>
              <a:gd name="connsiteX3" fmla="*/ 367432 w 568446"/>
              <a:gd name="connsiteY3" fmla="*/ 165463 h 522514"/>
              <a:gd name="connsiteX4" fmla="*/ 384849 w 568446"/>
              <a:gd name="connsiteY4" fmla="*/ 113211 h 522514"/>
              <a:gd name="connsiteX5" fmla="*/ 402266 w 568446"/>
              <a:gd name="connsiteY5" fmla="*/ 87086 h 522514"/>
              <a:gd name="connsiteX6" fmla="*/ 419683 w 568446"/>
              <a:gd name="connsiteY6" fmla="*/ 34834 h 522514"/>
              <a:gd name="connsiteX7" fmla="*/ 437101 w 568446"/>
              <a:gd name="connsiteY7" fmla="*/ 17417 h 522514"/>
              <a:gd name="connsiteX8" fmla="*/ 489352 w 568446"/>
              <a:gd name="connsiteY8" fmla="*/ 0 h 522514"/>
              <a:gd name="connsiteX9" fmla="*/ 524186 w 568446"/>
              <a:gd name="connsiteY9" fmla="*/ 8708 h 522514"/>
              <a:gd name="connsiteX10" fmla="*/ 532895 w 568446"/>
              <a:gd name="connsiteY10" fmla="*/ 34834 h 522514"/>
              <a:gd name="connsiteX11" fmla="*/ 559021 w 568446"/>
              <a:gd name="connsiteY11" fmla="*/ 148046 h 522514"/>
              <a:gd name="connsiteX12" fmla="*/ 559021 w 568446"/>
              <a:gd name="connsiteY12" fmla="*/ 409303 h 522514"/>
              <a:gd name="connsiteX13" fmla="*/ 541603 w 568446"/>
              <a:gd name="connsiteY13" fmla="*/ 426720 h 522514"/>
              <a:gd name="connsiteX14" fmla="*/ 463226 w 568446"/>
              <a:gd name="connsiteY14" fmla="*/ 461554 h 522514"/>
              <a:gd name="connsiteX15" fmla="*/ 428392 w 568446"/>
              <a:gd name="connsiteY15" fmla="*/ 470263 h 522514"/>
              <a:gd name="connsiteX16" fmla="*/ 350015 w 568446"/>
              <a:gd name="connsiteY16" fmla="*/ 496388 h 522514"/>
              <a:gd name="connsiteX17" fmla="*/ 323889 w 568446"/>
              <a:gd name="connsiteY17" fmla="*/ 505097 h 522514"/>
              <a:gd name="connsiteX18" fmla="*/ 297763 w 568446"/>
              <a:gd name="connsiteY18" fmla="*/ 513806 h 522514"/>
              <a:gd name="connsiteX19" fmla="*/ 219386 w 568446"/>
              <a:gd name="connsiteY19" fmla="*/ 522514 h 522514"/>
              <a:gd name="connsiteX20" fmla="*/ 114883 w 568446"/>
              <a:gd name="connsiteY20" fmla="*/ 513806 h 522514"/>
              <a:gd name="connsiteX21" fmla="*/ 97466 w 568446"/>
              <a:gd name="connsiteY21" fmla="*/ 496388 h 522514"/>
              <a:gd name="connsiteX22" fmla="*/ 71341 w 568446"/>
              <a:gd name="connsiteY22" fmla="*/ 487680 h 522514"/>
              <a:gd name="connsiteX23" fmla="*/ 45215 w 568446"/>
              <a:gd name="connsiteY23" fmla="*/ 444137 h 522514"/>
              <a:gd name="connsiteX24" fmla="*/ 19089 w 568446"/>
              <a:gd name="connsiteY24" fmla="*/ 391886 h 522514"/>
              <a:gd name="connsiteX25" fmla="*/ 10381 w 568446"/>
              <a:gd name="connsiteY25" fmla="*/ 287383 h 522514"/>
              <a:gd name="connsiteX26" fmla="*/ 27798 w 568446"/>
              <a:gd name="connsiteY26" fmla="*/ 235131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8446" h="522514">
                <a:moveTo>
                  <a:pt x="27798" y="235131"/>
                </a:moveTo>
                <a:cubicBezTo>
                  <a:pt x="66986" y="223520"/>
                  <a:pt x="195902" y="223915"/>
                  <a:pt x="245512" y="217714"/>
                </a:cubicBezTo>
                <a:cubicBezTo>
                  <a:pt x="255478" y="216468"/>
                  <a:pt x="301419" y="207943"/>
                  <a:pt x="315181" y="200297"/>
                </a:cubicBezTo>
                <a:cubicBezTo>
                  <a:pt x="333479" y="190131"/>
                  <a:pt x="367432" y="165463"/>
                  <a:pt x="367432" y="165463"/>
                </a:cubicBezTo>
                <a:cubicBezTo>
                  <a:pt x="373238" y="148046"/>
                  <a:pt x="374665" y="128487"/>
                  <a:pt x="384849" y="113211"/>
                </a:cubicBezTo>
                <a:cubicBezTo>
                  <a:pt x="390655" y="104503"/>
                  <a:pt x="398015" y="96650"/>
                  <a:pt x="402266" y="87086"/>
                </a:cubicBezTo>
                <a:cubicBezTo>
                  <a:pt x="409722" y="70309"/>
                  <a:pt x="406701" y="47816"/>
                  <a:pt x="419683" y="34834"/>
                </a:cubicBezTo>
                <a:cubicBezTo>
                  <a:pt x="425489" y="29028"/>
                  <a:pt x="429757" y="21089"/>
                  <a:pt x="437101" y="17417"/>
                </a:cubicBezTo>
                <a:cubicBezTo>
                  <a:pt x="453522" y="9207"/>
                  <a:pt x="489352" y="0"/>
                  <a:pt x="489352" y="0"/>
                </a:cubicBezTo>
                <a:cubicBezTo>
                  <a:pt x="500963" y="2903"/>
                  <a:pt x="514840" y="1231"/>
                  <a:pt x="524186" y="8708"/>
                </a:cubicBezTo>
                <a:cubicBezTo>
                  <a:pt x="531354" y="14443"/>
                  <a:pt x="530831" y="25889"/>
                  <a:pt x="532895" y="34834"/>
                </a:cubicBezTo>
                <a:cubicBezTo>
                  <a:pt x="561721" y="159748"/>
                  <a:pt x="537970" y="84897"/>
                  <a:pt x="559021" y="148046"/>
                </a:cubicBezTo>
                <a:cubicBezTo>
                  <a:pt x="559525" y="159630"/>
                  <a:pt x="579973" y="346447"/>
                  <a:pt x="559021" y="409303"/>
                </a:cubicBezTo>
                <a:cubicBezTo>
                  <a:pt x="556425" y="417092"/>
                  <a:pt x="548014" y="421591"/>
                  <a:pt x="541603" y="426720"/>
                </a:cubicBezTo>
                <a:cubicBezTo>
                  <a:pt x="515607" y="447516"/>
                  <a:pt x="498384" y="452764"/>
                  <a:pt x="463226" y="461554"/>
                </a:cubicBezTo>
                <a:cubicBezTo>
                  <a:pt x="451615" y="464457"/>
                  <a:pt x="439856" y="466824"/>
                  <a:pt x="428392" y="470263"/>
                </a:cubicBezTo>
                <a:cubicBezTo>
                  <a:pt x="402015" y="478176"/>
                  <a:pt x="376141" y="487680"/>
                  <a:pt x="350015" y="496388"/>
                </a:cubicBezTo>
                <a:lnTo>
                  <a:pt x="323889" y="505097"/>
                </a:lnTo>
                <a:cubicBezTo>
                  <a:pt x="315180" y="508000"/>
                  <a:pt x="306887" y="512792"/>
                  <a:pt x="297763" y="513806"/>
                </a:cubicBezTo>
                <a:lnTo>
                  <a:pt x="219386" y="522514"/>
                </a:lnTo>
                <a:cubicBezTo>
                  <a:pt x="184552" y="519611"/>
                  <a:pt x="149062" y="521130"/>
                  <a:pt x="114883" y="513806"/>
                </a:cubicBezTo>
                <a:cubicBezTo>
                  <a:pt x="106855" y="512086"/>
                  <a:pt x="104507" y="500612"/>
                  <a:pt x="97466" y="496388"/>
                </a:cubicBezTo>
                <a:cubicBezTo>
                  <a:pt x="89595" y="491665"/>
                  <a:pt x="80049" y="490583"/>
                  <a:pt x="71341" y="487680"/>
                </a:cubicBezTo>
                <a:cubicBezTo>
                  <a:pt x="37321" y="453662"/>
                  <a:pt x="67824" y="489356"/>
                  <a:pt x="45215" y="444137"/>
                </a:cubicBezTo>
                <a:cubicBezTo>
                  <a:pt x="11447" y="376599"/>
                  <a:pt x="40982" y="457561"/>
                  <a:pt x="19089" y="391886"/>
                </a:cubicBezTo>
                <a:cubicBezTo>
                  <a:pt x="16186" y="357052"/>
                  <a:pt x="15001" y="322031"/>
                  <a:pt x="10381" y="287383"/>
                </a:cubicBezTo>
                <a:cubicBezTo>
                  <a:pt x="-1082" y="201409"/>
                  <a:pt x="-11390" y="246742"/>
                  <a:pt x="27798" y="23513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02674" y="1541417"/>
            <a:ext cx="3727269" cy="148045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85851" y="243840"/>
            <a:ext cx="844732" cy="34311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rved Down Arrow 11"/>
          <p:cNvSpPr/>
          <p:nvPr/>
        </p:nvSpPr>
        <p:spPr>
          <a:xfrm rot="3272165">
            <a:off x="3634067" y="1874442"/>
            <a:ext cx="1105222" cy="531223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21229005" flipH="1">
            <a:off x="1732433" y="1084078"/>
            <a:ext cx="1317622" cy="531223"/>
          </a:xfrm>
          <a:prstGeom prst="curvedDownArrow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1026" name="Picture 2" descr="Trauma X-ray - Upper limb - Wri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8"/>
          <a:stretch/>
        </p:blipFill>
        <p:spPr bwMode="auto">
          <a:xfrm flipH="1">
            <a:off x="8470232" y="3483001"/>
            <a:ext cx="3721768" cy="337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Freeform 13"/>
          <p:cNvSpPr/>
          <p:nvPr/>
        </p:nvSpPr>
        <p:spPr>
          <a:xfrm>
            <a:off x="9844274" y="5206181"/>
            <a:ext cx="501294" cy="657491"/>
          </a:xfrm>
          <a:custGeom>
            <a:avLst/>
            <a:gdLst>
              <a:gd name="connsiteX0" fmla="*/ 4905 w 501294"/>
              <a:gd name="connsiteY0" fmla="*/ 486819 h 556488"/>
              <a:gd name="connsiteX1" fmla="*/ 22322 w 501294"/>
              <a:gd name="connsiteY1" fmla="*/ 408442 h 556488"/>
              <a:gd name="connsiteX2" fmla="*/ 39740 w 501294"/>
              <a:gd name="connsiteY2" fmla="*/ 356191 h 556488"/>
              <a:gd name="connsiteX3" fmla="*/ 57157 w 501294"/>
              <a:gd name="connsiteY3" fmla="*/ 303939 h 556488"/>
              <a:gd name="connsiteX4" fmla="*/ 83282 w 501294"/>
              <a:gd name="connsiteY4" fmla="*/ 286522 h 556488"/>
              <a:gd name="connsiteX5" fmla="*/ 100700 w 501294"/>
              <a:gd name="connsiteY5" fmla="*/ 269105 h 556488"/>
              <a:gd name="connsiteX6" fmla="*/ 126825 w 501294"/>
              <a:gd name="connsiteY6" fmla="*/ 260396 h 556488"/>
              <a:gd name="connsiteX7" fmla="*/ 170368 w 501294"/>
              <a:gd name="connsiteY7" fmla="*/ 216853 h 556488"/>
              <a:gd name="connsiteX8" fmla="*/ 196494 w 501294"/>
              <a:gd name="connsiteY8" fmla="*/ 155893 h 556488"/>
              <a:gd name="connsiteX9" fmla="*/ 222620 w 501294"/>
              <a:gd name="connsiteY9" fmla="*/ 138476 h 556488"/>
              <a:gd name="connsiteX10" fmla="*/ 257454 w 501294"/>
              <a:gd name="connsiteY10" fmla="*/ 94933 h 556488"/>
              <a:gd name="connsiteX11" fmla="*/ 300997 w 501294"/>
              <a:gd name="connsiteY11" fmla="*/ 42682 h 556488"/>
              <a:gd name="connsiteX12" fmla="*/ 327122 w 501294"/>
              <a:gd name="connsiteY12" fmla="*/ 33973 h 556488"/>
              <a:gd name="connsiteX13" fmla="*/ 492585 w 501294"/>
              <a:gd name="connsiteY13" fmla="*/ 25265 h 556488"/>
              <a:gd name="connsiteX14" fmla="*/ 501294 w 501294"/>
              <a:gd name="connsiteY14" fmla="*/ 51391 h 556488"/>
              <a:gd name="connsiteX15" fmla="*/ 492585 w 501294"/>
              <a:gd name="connsiteY15" fmla="*/ 434568 h 556488"/>
              <a:gd name="connsiteX16" fmla="*/ 466460 w 501294"/>
              <a:gd name="connsiteY16" fmla="*/ 486819 h 556488"/>
              <a:gd name="connsiteX17" fmla="*/ 440334 w 501294"/>
              <a:gd name="connsiteY17" fmla="*/ 495528 h 556488"/>
              <a:gd name="connsiteX18" fmla="*/ 388082 w 501294"/>
              <a:gd name="connsiteY18" fmla="*/ 530362 h 556488"/>
              <a:gd name="connsiteX19" fmla="*/ 274871 w 501294"/>
              <a:gd name="connsiteY19" fmla="*/ 547779 h 556488"/>
              <a:gd name="connsiteX20" fmla="*/ 152951 w 501294"/>
              <a:gd name="connsiteY20" fmla="*/ 556488 h 556488"/>
              <a:gd name="connsiteX21" fmla="*/ 31031 w 501294"/>
              <a:gd name="connsiteY21" fmla="*/ 547779 h 556488"/>
              <a:gd name="connsiteX22" fmla="*/ 4905 w 501294"/>
              <a:gd name="connsiteY22" fmla="*/ 530362 h 556488"/>
              <a:gd name="connsiteX23" fmla="*/ 4905 w 501294"/>
              <a:gd name="connsiteY23" fmla="*/ 486819 h 5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1294" h="556488">
                <a:moveTo>
                  <a:pt x="4905" y="486819"/>
                </a:moveTo>
                <a:cubicBezTo>
                  <a:pt x="7808" y="466499"/>
                  <a:pt x="14946" y="433028"/>
                  <a:pt x="22322" y="408442"/>
                </a:cubicBezTo>
                <a:cubicBezTo>
                  <a:pt x="27598" y="390857"/>
                  <a:pt x="33934" y="373608"/>
                  <a:pt x="39740" y="356191"/>
                </a:cubicBezTo>
                <a:cubicBezTo>
                  <a:pt x="39741" y="356189"/>
                  <a:pt x="57155" y="303940"/>
                  <a:pt x="57157" y="303939"/>
                </a:cubicBezTo>
                <a:cubicBezTo>
                  <a:pt x="65865" y="298133"/>
                  <a:pt x="75109" y="293060"/>
                  <a:pt x="83282" y="286522"/>
                </a:cubicBezTo>
                <a:cubicBezTo>
                  <a:pt x="89693" y="281393"/>
                  <a:pt x="93659" y="273329"/>
                  <a:pt x="100700" y="269105"/>
                </a:cubicBezTo>
                <a:cubicBezTo>
                  <a:pt x="108571" y="264382"/>
                  <a:pt x="118117" y="263299"/>
                  <a:pt x="126825" y="260396"/>
                </a:cubicBezTo>
                <a:cubicBezTo>
                  <a:pt x="141339" y="245882"/>
                  <a:pt x="165389" y="236766"/>
                  <a:pt x="170368" y="216853"/>
                </a:cubicBezTo>
                <a:cubicBezTo>
                  <a:pt x="177030" y="190206"/>
                  <a:pt x="176448" y="175939"/>
                  <a:pt x="196494" y="155893"/>
                </a:cubicBezTo>
                <a:cubicBezTo>
                  <a:pt x="203895" y="148492"/>
                  <a:pt x="213911" y="144282"/>
                  <a:pt x="222620" y="138476"/>
                </a:cubicBezTo>
                <a:cubicBezTo>
                  <a:pt x="276226" y="58068"/>
                  <a:pt x="207819" y="156977"/>
                  <a:pt x="257454" y="94933"/>
                </a:cubicBezTo>
                <a:cubicBezTo>
                  <a:pt x="275813" y="71983"/>
                  <a:pt x="274400" y="60414"/>
                  <a:pt x="300997" y="42682"/>
                </a:cubicBezTo>
                <a:cubicBezTo>
                  <a:pt x="308635" y="37590"/>
                  <a:pt x="318414" y="36876"/>
                  <a:pt x="327122" y="33973"/>
                </a:cubicBezTo>
                <a:cubicBezTo>
                  <a:pt x="376026" y="-14928"/>
                  <a:pt x="357233" y="-4814"/>
                  <a:pt x="492585" y="25265"/>
                </a:cubicBezTo>
                <a:cubicBezTo>
                  <a:pt x="501546" y="27256"/>
                  <a:pt x="498391" y="42682"/>
                  <a:pt x="501294" y="51391"/>
                </a:cubicBezTo>
                <a:cubicBezTo>
                  <a:pt x="498391" y="179117"/>
                  <a:pt x="498017" y="306925"/>
                  <a:pt x="492585" y="434568"/>
                </a:cubicBezTo>
                <a:cubicBezTo>
                  <a:pt x="492029" y="447634"/>
                  <a:pt x="475900" y="479267"/>
                  <a:pt x="466460" y="486819"/>
                </a:cubicBezTo>
                <a:cubicBezTo>
                  <a:pt x="459292" y="492554"/>
                  <a:pt x="448359" y="491070"/>
                  <a:pt x="440334" y="495528"/>
                </a:cubicBezTo>
                <a:cubicBezTo>
                  <a:pt x="422035" y="505694"/>
                  <a:pt x="407941" y="523742"/>
                  <a:pt x="388082" y="530362"/>
                </a:cubicBezTo>
                <a:cubicBezTo>
                  <a:pt x="336298" y="547625"/>
                  <a:pt x="364679" y="540295"/>
                  <a:pt x="274871" y="547779"/>
                </a:cubicBezTo>
                <a:cubicBezTo>
                  <a:pt x="234268" y="551163"/>
                  <a:pt x="193591" y="553585"/>
                  <a:pt x="152951" y="556488"/>
                </a:cubicBezTo>
                <a:cubicBezTo>
                  <a:pt x="112311" y="553585"/>
                  <a:pt x="71155" y="554860"/>
                  <a:pt x="31031" y="547779"/>
                </a:cubicBezTo>
                <a:cubicBezTo>
                  <a:pt x="20724" y="545960"/>
                  <a:pt x="10711" y="539071"/>
                  <a:pt x="4905" y="530362"/>
                </a:cubicBezTo>
                <a:cubicBezTo>
                  <a:pt x="-4507" y="516244"/>
                  <a:pt x="2002" y="507139"/>
                  <a:pt x="4905" y="4868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Freeform 14"/>
          <p:cNvSpPr/>
          <p:nvPr/>
        </p:nvSpPr>
        <p:spPr>
          <a:xfrm>
            <a:off x="10673669" y="5088258"/>
            <a:ext cx="365760" cy="497170"/>
          </a:xfrm>
          <a:custGeom>
            <a:avLst/>
            <a:gdLst>
              <a:gd name="connsiteX0" fmla="*/ 17417 w 365760"/>
              <a:gd name="connsiteY0" fmla="*/ 479753 h 497170"/>
              <a:gd name="connsiteX1" fmla="*/ 60960 w 365760"/>
              <a:gd name="connsiteY1" fmla="*/ 488462 h 497170"/>
              <a:gd name="connsiteX2" fmla="*/ 87086 w 365760"/>
              <a:gd name="connsiteY2" fmla="*/ 497170 h 497170"/>
              <a:gd name="connsiteX3" fmla="*/ 243840 w 365760"/>
              <a:gd name="connsiteY3" fmla="*/ 488462 h 497170"/>
              <a:gd name="connsiteX4" fmla="*/ 269966 w 365760"/>
              <a:gd name="connsiteY4" fmla="*/ 479753 h 497170"/>
              <a:gd name="connsiteX5" fmla="*/ 278674 w 365760"/>
              <a:gd name="connsiteY5" fmla="*/ 453628 h 497170"/>
              <a:gd name="connsiteX6" fmla="*/ 296091 w 365760"/>
              <a:gd name="connsiteY6" fmla="*/ 436210 h 497170"/>
              <a:gd name="connsiteX7" fmla="*/ 330926 w 365760"/>
              <a:gd name="connsiteY7" fmla="*/ 392668 h 497170"/>
              <a:gd name="connsiteX8" fmla="*/ 357051 w 365760"/>
              <a:gd name="connsiteY8" fmla="*/ 314290 h 497170"/>
              <a:gd name="connsiteX9" fmla="*/ 365760 w 365760"/>
              <a:gd name="connsiteY9" fmla="*/ 288165 h 497170"/>
              <a:gd name="connsiteX10" fmla="*/ 357051 w 365760"/>
              <a:gd name="connsiteY10" fmla="*/ 79159 h 497170"/>
              <a:gd name="connsiteX11" fmla="*/ 330926 w 365760"/>
              <a:gd name="connsiteY11" fmla="*/ 70450 h 497170"/>
              <a:gd name="connsiteX12" fmla="*/ 261257 w 365760"/>
              <a:gd name="connsiteY12" fmla="*/ 35616 h 497170"/>
              <a:gd name="connsiteX13" fmla="*/ 235131 w 365760"/>
              <a:gd name="connsiteY13" fmla="*/ 26908 h 497170"/>
              <a:gd name="connsiteX14" fmla="*/ 217714 w 365760"/>
              <a:gd name="connsiteY14" fmla="*/ 9490 h 497170"/>
              <a:gd name="connsiteX15" fmla="*/ 69668 w 365760"/>
              <a:gd name="connsiteY15" fmla="*/ 9490 h 497170"/>
              <a:gd name="connsiteX16" fmla="*/ 52251 w 365760"/>
              <a:gd name="connsiteY16" fmla="*/ 61742 h 497170"/>
              <a:gd name="connsiteX17" fmla="*/ 43543 w 365760"/>
              <a:gd name="connsiteY17" fmla="*/ 140119 h 497170"/>
              <a:gd name="connsiteX18" fmla="*/ 34834 w 365760"/>
              <a:gd name="connsiteY18" fmla="*/ 235913 h 497170"/>
              <a:gd name="connsiteX19" fmla="*/ 8708 w 365760"/>
              <a:gd name="connsiteY19" fmla="*/ 331708 h 497170"/>
              <a:gd name="connsiteX20" fmla="*/ 0 w 365760"/>
              <a:gd name="connsiteY20" fmla="*/ 357833 h 497170"/>
              <a:gd name="connsiteX21" fmla="*/ 17417 w 365760"/>
              <a:gd name="connsiteY21" fmla="*/ 479753 h 49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5760" h="497170">
                <a:moveTo>
                  <a:pt x="17417" y="479753"/>
                </a:moveTo>
                <a:cubicBezTo>
                  <a:pt x="27577" y="501525"/>
                  <a:pt x="46600" y="484872"/>
                  <a:pt x="60960" y="488462"/>
                </a:cubicBezTo>
                <a:cubicBezTo>
                  <a:pt x="69866" y="490688"/>
                  <a:pt x="77906" y="497170"/>
                  <a:pt x="87086" y="497170"/>
                </a:cubicBezTo>
                <a:cubicBezTo>
                  <a:pt x="139418" y="497170"/>
                  <a:pt x="191589" y="491365"/>
                  <a:pt x="243840" y="488462"/>
                </a:cubicBezTo>
                <a:cubicBezTo>
                  <a:pt x="252549" y="485559"/>
                  <a:pt x="263475" y="486244"/>
                  <a:pt x="269966" y="479753"/>
                </a:cubicBezTo>
                <a:cubicBezTo>
                  <a:pt x="276457" y="473262"/>
                  <a:pt x="273951" y="461499"/>
                  <a:pt x="278674" y="453628"/>
                </a:cubicBezTo>
                <a:cubicBezTo>
                  <a:pt x="282898" y="446587"/>
                  <a:pt x="290962" y="442621"/>
                  <a:pt x="296091" y="436210"/>
                </a:cubicBezTo>
                <a:cubicBezTo>
                  <a:pt x="340024" y="381293"/>
                  <a:pt x="288878" y="434713"/>
                  <a:pt x="330926" y="392668"/>
                </a:cubicBezTo>
                <a:lnTo>
                  <a:pt x="357051" y="314290"/>
                </a:lnTo>
                <a:lnTo>
                  <a:pt x="365760" y="288165"/>
                </a:lnTo>
                <a:cubicBezTo>
                  <a:pt x="362857" y="218496"/>
                  <a:pt x="368067" y="148012"/>
                  <a:pt x="357051" y="79159"/>
                </a:cubicBezTo>
                <a:cubicBezTo>
                  <a:pt x="355601" y="70095"/>
                  <a:pt x="338797" y="75173"/>
                  <a:pt x="330926" y="70450"/>
                </a:cubicBezTo>
                <a:cubicBezTo>
                  <a:pt x="254936" y="24855"/>
                  <a:pt x="423237" y="89608"/>
                  <a:pt x="261257" y="35616"/>
                </a:cubicBezTo>
                <a:lnTo>
                  <a:pt x="235131" y="26908"/>
                </a:lnTo>
                <a:cubicBezTo>
                  <a:pt x="229325" y="21102"/>
                  <a:pt x="225058" y="13162"/>
                  <a:pt x="217714" y="9490"/>
                </a:cubicBezTo>
                <a:cubicBezTo>
                  <a:pt x="177170" y="-10782"/>
                  <a:pt x="96753" y="7407"/>
                  <a:pt x="69668" y="9490"/>
                </a:cubicBezTo>
                <a:cubicBezTo>
                  <a:pt x="63862" y="26907"/>
                  <a:pt x="54278" y="43495"/>
                  <a:pt x="52251" y="61742"/>
                </a:cubicBezTo>
                <a:cubicBezTo>
                  <a:pt x="49348" y="87868"/>
                  <a:pt x="46159" y="113963"/>
                  <a:pt x="43543" y="140119"/>
                </a:cubicBezTo>
                <a:cubicBezTo>
                  <a:pt x="40353" y="172023"/>
                  <a:pt x="38811" y="204098"/>
                  <a:pt x="34834" y="235913"/>
                </a:cubicBezTo>
                <a:cubicBezTo>
                  <a:pt x="29910" y="275309"/>
                  <a:pt x="21648" y="292888"/>
                  <a:pt x="8708" y="331708"/>
                </a:cubicBezTo>
                <a:lnTo>
                  <a:pt x="0" y="357833"/>
                </a:lnTo>
                <a:cubicBezTo>
                  <a:pt x="9029" y="439095"/>
                  <a:pt x="7257" y="457981"/>
                  <a:pt x="17417" y="479753"/>
                </a:cubicBezTo>
                <a:close/>
              </a:path>
            </a:pathLst>
          </a:cu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AutoShape 6" descr="Vintage Style Signet Ring - Custom Engraved Stainless Steel Synthetic Stone, No Plating - Personalized Photo Keepsake, Signet ring men, Jewelry f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47709" t="51111" r="43437" b="32408"/>
          <a:stretch/>
        </p:blipFill>
        <p:spPr>
          <a:xfrm>
            <a:off x="11015811" y="3947125"/>
            <a:ext cx="999882" cy="1046935"/>
          </a:xfrm>
          <a:prstGeom prst="rect">
            <a:avLst/>
          </a:prstGeom>
        </p:spPr>
      </p:pic>
      <p:pic>
        <p:nvPicPr>
          <p:cNvPr id="1032" name="Picture 8" descr="https://ajronline.org/cms/10.2214/AJR.13.11680/asset/images/large/09_13_11680_01c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5687"/>
            <a:ext cx="2053561" cy="3042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BD5B81-80B0-8E4B-8101-E38031C6F736}"/>
              </a:ext>
            </a:extLst>
          </p:cNvPr>
          <p:cNvCxnSpPr>
            <a:endCxn id="15" idx="16"/>
          </p:cNvCxnSpPr>
          <p:nvPr/>
        </p:nvCxnSpPr>
        <p:spPr>
          <a:xfrm>
            <a:off x="8470232" y="2744250"/>
            <a:ext cx="2255688" cy="2405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8DE21B-3D92-1345-945C-03944DD71CC6}"/>
              </a:ext>
            </a:extLst>
          </p:cNvPr>
          <p:cNvCxnSpPr>
            <a:cxnSpLocks/>
          </p:cNvCxnSpPr>
          <p:nvPr/>
        </p:nvCxnSpPr>
        <p:spPr>
          <a:xfrm>
            <a:off x="7961992" y="3021874"/>
            <a:ext cx="2044157" cy="2184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34 Slice of Apple Pie Foil Balloon ...">
            <a:extLst>
              <a:ext uri="{FF2B5EF4-FFF2-40B4-BE49-F238E27FC236}">
                <a16:creationId xmlns:a16="http://schemas.microsoft.com/office/drawing/2014/main" id="{188B1749-C706-C843-8356-B3FE3219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80946" y="5694885"/>
            <a:ext cx="1106639" cy="9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caphoid - Physiopedia">
            <a:extLst>
              <a:ext uri="{FF2B5EF4-FFF2-40B4-BE49-F238E27FC236}">
                <a16:creationId xmlns:a16="http://schemas.microsoft.com/office/drawing/2014/main" id="{737D91FB-4F7B-9D49-BACE-D8FEBA2A9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0"/>
            <a:ext cx="1535857" cy="153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d flag over a pink paper - The Economic Times">
            <a:extLst>
              <a:ext uri="{FF2B5EF4-FFF2-40B4-BE49-F238E27FC236}">
                <a16:creationId xmlns:a16="http://schemas.microsoft.com/office/drawing/2014/main" id="{1E1A89C0-20F8-B747-9440-1098F928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480">
            <a:off x="574579" y="-102218"/>
            <a:ext cx="1077303" cy="10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49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CCE1C-0807-1047-9614-61ACE5AC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5011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Injuries around </a:t>
            </a:r>
          </a:p>
          <a:p>
            <a:pPr marL="0" indent="0">
              <a:buNone/>
            </a:pPr>
            <a:r>
              <a:rPr lang="en-US" sz="3600" u="sng" dirty="0"/>
              <a:t>the lunate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5E5FFCD-F332-AA44-B420-D2D60F26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69" y="128878"/>
            <a:ext cx="4854062" cy="660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01609B-D1FF-B644-99B3-59852620882B}"/>
              </a:ext>
            </a:extLst>
          </p:cNvPr>
          <p:cNvSpPr txBox="1"/>
          <p:nvPr/>
        </p:nvSpPr>
        <p:spPr>
          <a:xfrm>
            <a:off x="8523030" y="5669442"/>
            <a:ext cx="283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92D050"/>
                </a:solidFill>
              </a:rPr>
              <a:t>Mayfield 1980</a:t>
            </a:r>
          </a:p>
        </p:txBody>
      </p:sp>
      <p:pic>
        <p:nvPicPr>
          <p:cNvPr id="6148" name="Picture 4" descr="37,800+ Compass North Stock Photos, Pictures &amp; Royalty-Free ...">
            <a:extLst>
              <a:ext uri="{FF2B5EF4-FFF2-40B4-BE49-F238E27FC236}">
                <a16:creationId xmlns:a16="http://schemas.microsoft.com/office/drawing/2014/main" id="{E71681FD-A724-2446-9441-23CA8DBD1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 r="10619" b="11091"/>
          <a:stretch/>
        </p:blipFill>
        <p:spPr bwMode="auto">
          <a:xfrm>
            <a:off x="8922774" y="-1"/>
            <a:ext cx="3269226" cy="28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ogue Kitchen Clock">
            <a:extLst>
              <a:ext uri="{FF2B5EF4-FFF2-40B4-BE49-F238E27FC236}">
                <a16:creationId xmlns:a16="http://schemas.microsoft.com/office/drawing/2014/main" id="{22FC1228-86AD-D848-910F-9B858639A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7" y="4529151"/>
            <a:ext cx="2199969" cy="21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1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92</Words>
  <Application>Microsoft Macintosh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Diagnosing  carpal fracture / dislocations</vt:lpstr>
      <vt:lpstr>- (?) 5% of wrist injuries  - 25% missed at initial presentation  - Dire &amp; unsalvageable  consequences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Lunate in situ</vt:lpstr>
      <vt:lpstr>PowerPoint Presentation</vt:lpstr>
      <vt:lpstr>PowerPoint Presentation</vt:lpstr>
      <vt:lpstr>PowerPoint Presentation</vt:lpstr>
      <vt:lpstr>Red flag presentations  Careful inspection of ALL Xrays   Subspecialist opinion / advanced imaging </vt:lpstr>
    </vt:vector>
  </TitlesOfParts>
  <Company>healthAlliance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Stoneham (WDHB)</dc:creator>
  <cp:lastModifiedBy>Adam Stoneham</cp:lastModifiedBy>
  <cp:revision>9</cp:revision>
  <dcterms:created xsi:type="dcterms:W3CDTF">2024-09-11T01:39:02Z</dcterms:created>
  <dcterms:modified xsi:type="dcterms:W3CDTF">2024-09-12T09:15:13Z</dcterms:modified>
</cp:coreProperties>
</file>